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57" r:id="rId5"/>
    <p:sldId id="264" r:id="rId6"/>
    <p:sldId id="259" r:id="rId7"/>
    <p:sldId id="260" r:id="rId8"/>
    <p:sldId id="262" r:id="rId9"/>
    <p:sldId id="270" r:id="rId10"/>
    <p:sldId id="268" r:id="rId11"/>
    <p:sldId id="269" r:id="rId12"/>
    <p:sldId id="261" r:id="rId13"/>
    <p:sldId id="263" r:id="rId14"/>
    <p:sldId id="267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FEF"/>
    <a:srgbClr val="0E4094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63FD32-A729-47D2-AE18-F900E6B1567D}" v="84" dt="2024-09-16T15:23:51.7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A71876-1B18-4FE2-A6E7-C3E962FD2574}" type="datetimeFigureOut">
              <a:rPr lang="en-IN" smtClean="0"/>
              <a:t>16-09-2024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2169CD-28AB-4CBA-9427-94BDB200D3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3816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-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3B71A-2468-47CC-84B3-BEC2926675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432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8DD01-AE08-4A25-9CC2-15C43E463F56}" type="datetimeFigureOut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256A-689B-4633-8C14-79D717157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8142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8DD01-AE08-4A25-9CC2-15C43E463F56}" type="datetimeFigureOut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256A-689B-4633-8C14-79D717157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2407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8DD01-AE08-4A25-9CC2-15C43E463F56}" type="datetimeFigureOut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256A-689B-4633-8C14-79D717157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1251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8DD01-AE08-4A25-9CC2-15C43E463F56}" type="datetimeFigureOut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256A-689B-4633-8C14-79D717157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8597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8DD01-AE08-4A25-9CC2-15C43E463F56}" type="datetimeFigureOut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256A-689B-4633-8C14-79D717157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4992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8DD01-AE08-4A25-9CC2-15C43E463F56}" type="datetimeFigureOut">
              <a:rPr lang="en-IN" smtClean="0"/>
              <a:t>16-09-2024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256A-689B-4633-8C14-79D717157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5575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8DD01-AE08-4A25-9CC2-15C43E463F56}" type="datetimeFigureOut">
              <a:rPr lang="en-IN" smtClean="0"/>
              <a:t>16-09-2024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256A-689B-4633-8C14-79D717157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192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8DD01-AE08-4A25-9CC2-15C43E463F56}" type="datetimeFigureOut">
              <a:rPr lang="en-IN" smtClean="0"/>
              <a:t>16-09-2024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256A-689B-4633-8C14-79D717157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9867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8DD01-AE08-4A25-9CC2-15C43E463F56}" type="datetimeFigureOut">
              <a:rPr lang="en-IN" smtClean="0"/>
              <a:t>16-09-2024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256A-689B-4633-8C14-79D717157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5439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8DD01-AE08-4A25-9CC2-15C43E463F56}" type="datetimeFigureOut">
              <a:rPr lang="en-IN" smtClean="0"/>
              <a:t>16-09-2024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256A-689B-4633-8C14-79D717157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8132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8DD01-AE08-4A25-9CC2-15C43E463F56}" type="datetimeFigureOut">
              <a:rPr lang="en-IN" smtClean="0"/>
              <a:t>16-09-2024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256A-689B-4633-8C14-79D717157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2577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8DD01-AE08-4A25-9CC2-15C43E463F56}" type="datetimeFigureOut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E256A-689B-4633-8C14-79D717157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0803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mailto:ramesh_t@kletech.ac.in" TargetMode="External"/><Relationship Id="rId7" Type="http://schemas.openxmlformats.org/officeDocument/2006/relationships/hyperlink" Target="mailto:01fe21bcs038@kletech.ac.in" TargetMode="External"/><Relationship Id="rId2" Type="http://schemas.openxmlformats.org/officeDocument/2006/relationships/hyperlink" Target="mailto:uma@kletech.ac.i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01fe21bcs096@kletech.ac.in" TargetMode="External"/><Relationship Id="rId5" Type="http://schemas.openxmlformats.org/officeDocument/2006/relationships/hyperlink" Target="mailto:01fe21bcs273@kletech.ac.in" TargetMode="External"/><Relationship Id="rId4" Type="http://schemas.openxmlformats.org/officeDocument/2006/relationships/hyperlink" Target="mailto:01fe21bcs277@kletech.ac.i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ecodesamsung.com/SRIB-PRISM/KLE_23VIS50_Video_enhancement_and_Restoration_using_Neural_Radiance_Fields_Ner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rive.google.com/file/d/1bzUk1brCQJerFwCZqoRmZFP2LDb0M5uf/view?usp=sharing&#8203;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png"/><Relationship Id="rId7" Type="http://schemas.openxmlformats.org/officeDocument/2006/relationships/hyperlink" Target="https://github.com/bbejeck/sql-for-lucen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ucene.apache.org/" TargetMode="External"/><Relationship Id="rId11" Type="http://schemas.openxmlformats.org/officeDocument/2006/relationships/image" Target="../media/image6.png"/><Relationship Id="rId5" Type="http://schemas.openxmlformats.org/officeDocument/2006/relationships/hyperlink" Target="mailto:vanraj.vala@samsung.com" TargetMode="External"/><Relationship Id="rId10" Type="http://schemas.openxmlformats.org/officeDocument/2006/relationships/image" Target="../media/image5.png"/><Relationship Id="rId4" Type="http://schemas.openxmlformats.org/officeDocument/2006/relationships/hyperlink" Target="mailto:srevatsa@samsung.com" TargetMode="Externa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gif"/><Relationship Id="rId5" Type="http://schemas.openxmlformats.org/officeDocument/2006/relationships/image" Target="../media/image21.gif"/><Relationship Id="rId10" Type="http://schemas.openxmlformats.org/officeDocument/2006/relationships/image" Target="../media/image16.png"/><Relationship Id="rId4" Type="http://schemas.openxmlformats.org/officeDocument/2006/relationships/image" Target="../media/image20.jpe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99806" y="2226502"/>
            <a:ext cx="11567732" cy="3442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" y="105045"/>
            <a:ext cx="169332" cy="482531"/>
          </a:xfrm>
          <a:prstGeom prst="rect">
            <a:avLst/>
          </a:prstGeom>
          <a:solidFill>
            <a:srgbClr val="0E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898" y="53922"/>
            <a:ext cx="940218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3200" b="1">
                <a:latin typeface="SamsungOne 700" panose="020B0803030303020204" pitchFamily="34" charset="0"/>
                <a:ea typeface="SamsungOne 700" panose="020B0803030303020204" pitchFamily="34" charset="0"/>
              </a:rPr>
              <a:t>[Samsung PRISM] End Review Report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37966" y="105045"/>
            <a:ext cx="75300" cy="4825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61938" y="3343028"/>
            <a:ext cx="184731" cy="40011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endParaRPr lang="en-IN" sz="2000" b="1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87578" y="2842195"/>
            <a:ext cx="10977040" cy="286232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IN">
                <a:solidFill>
                  <a:srgbClr val="0E4094"/>
                </a:solidFill>
                <a:ea typeface="+mn-lt"/>
                <a:cs typeface="+mn-lt"/>
              </a:rPr>
              <a:t>1.College Professor(s):  Uma </a:t>
            </a:r>
            <a:r>
              <a:rPr lang="en-IN" err="1">
                <a:solidFill>
                  <a:srgbClr val="0E4094"/>
                </a:solidFill>
                <a:ea typeface="+mn-lt"/>
                <a:cs typeface="+mn-lt"/>
              </a:rPr>
              <a:t>Mudenagudi</a:t>
            </a:r>
            <a:r>
              <a:rPr lang="en-IN">
                <a:solidFill>
                  <a:srgbClr val="0E4094"/>
                </a:solidFill>
                <a:ea typeface="+mn-lt"/>
                <a:cs typeface="+mn-lt"/>
              </a:rPr>
              <a:t>       </a:t>
            </a:r>
            <a:r>
              <a:rPr lang="en-IN">
                <a:solidFill>
                  <a:srgbClr val="0E4094"/>
                </a:solidFill>
                <a:ea typeface="+mn-lt"/>
                <a:cs typeface="+mn-lt"/>
                <a:hlinkClick r:id="rId2"/>
              </a:rPr>
              <a:t>uma@kletech.ac.in</a:t>
            </a:r>
            <a:r>
              <a:rPr lang="en-IN">
                <a:solidFill>
                  <a:srgbClr val="0E4094"/>
                </a:solidFill>
                <a:ea typeface="+mn-lt"/>
                <a:cs typeface="+mn-lt"/>
              </a:rPr>
              <a:t>   </a:t>
            </a:r>
            <a:endParaRPr lang="en-IN" i="1">
              <a:solidFill>
                <a:srgbClr val="0E4094"/>
              </a:solidFill>
              <a:ea typeface="+mn-lt"/>
              <a:cs typeface="+mn-lt"/>
            </a:endParaRPr>
          </a:p>
          <a:p>
            <a:r>
              <a:rPr lang="en-IN">
                <a:solidFill>
                  <a:srgbClr val="0E4094"/>
                </a:solidFill>
                <a:ea typeface="+mn-lt"/>
                <a:cs typeface="+mn-lt"/>
              </a:rPr>
              <a:t>                                          Ramesh Ashok Tabib   </a:t>
            </a:r>
            <a:r>
              <a:rPr lang="en-IN">
                <a:solidFill>
                  <a:srgbClr val="0E4094"/>
                </a:solidFill>
                <a:ea typeface="+mn-lt"/>
                <a:cs typeface="+mn-lt"/>
                <a:hlinkClick r:id="rId3"/>
              </a:rPr>
              <a:t>ramesh_t@kletech.ac.in</a:t>
            </a:r>
            <a:endParaRPr lang="en-IN">
              <a:ea typeface="+mn-lt"/>
              <a:cs typeface="+mn-lt"/>
            </a:endParaRPr>
          </a:p>
          <a:p>
            <a:r>
              <a:rPr lang="en-IN">
                <a:solidFill>
                  <a:srgbClr val="0E4094"/>
                </a:solidFill>
                <a:ea typeface="+mn-lt"/>
                <a:cs typeface="+mn-lt"/>
              </a:rPr>
              <a:t>2.Students:</a:t>
            </a:r>
            <a:endParaRPr lang="en-IN">
              <a:ea typeface="+mn-lt"/>
              <a:cs typeface="+mn-lt"/>
            </a:endParaRPr>
          </a:p>
          <a:p>
            <a:r>
              <a:rPr lang="en-IN">
                <a:solidFill>
                  <a:srgbClr val="0E4094"/>
                </a:solidFill>
                <a:ea typeface="+mn-lt"/>
                <a:cs typeface="+mn-lt"/>
              </a:rPr>
              <a:t>         Ajeet </a:t>
            </a:r>
            <a:r>
              <a:rPr lang="en-IN" err="1">
                <a:solidFill>
                  <a:srgbClr val="0E4094"/>
                </a:solidFill>
                <a:ea typeface="+mn-lt"/>
                <a:cs typeface="+mn-lt"/>
              </a:rPr>
              <a:t>Shyanavad</a:t>
            </a:r>
            <a:r>
              <a:rPr lang="en-IN">
                <a:solidFill>
                  <a:srgbClr val="0E4094"/>
                </a:solidFill>
                <a:ea typeface="+mn-lt"/>
                <a:cs typeface="+mn-lt"/>
              </a:rPr>
              <a:t>       </a:t>
            </a:r>
            <a:r>
              <a:rPr lang="en-IN">
                <a:solidFill>
                  <a:srgbClr val="0E4094"/>
                </a:solidFill>
                <a:ea typeface="+mn-lt"/>
                <a:cs typeface="+mn-lt"/>
                <a:hlinkClick r:id="rId4"/>
              </a:rPr>
              <a:t>01fe21bcs277@kletech.ac.in</a:t>
            </a:r>
            <a:endParaRPr lang="en-IN">
              <a:ea typeface="+mn-lt"/>
              <a:cs typeface="+mn-lt"/>
            </a:endParaRPr>
          </a:p>
          <a:p>
            <a:r>
              <a:rPr lang="en-IN">
                <a:solidFill>
                  <a:srgbClr val="0E4094"/>
                </a:solidFill>
                <a:ea typeface="+mn-lt"/>
                <a:cs typeface="+mn-lt"/>
              </a:rPr>
              <a:t>         Vineet Gajanan Pai   </a:t>
            </a:r>
            <a:r>
              <a:rPr lang="en-IN">
                <a:solidFill>
                  <a:srgbClr val="0E4094"/>
                </a:solidFill>
                <a:ea typeface="+mn-lt"/>
                <a:cs typeface="+mn-lt"/>
                <a:hlinkClick r:id="rId5"/>
              </a:rPr>
              <a:t>01fe21bcs273@kletech.ac.in</a:t>
            </a:r>
            <a:endParaRPr lang="en-IN">
              <a:ea typeface="+mn-lt"/>
              <a:cs typeface="+mn-lt"/>
            </a:endParaRPr>
          </a:p>
          <a:p>
            <a:r>
              <a:rPr lang="en-IN">
                <a:solidFill>
                  <a:srgbClr val="0E4094"/>
                </a:solidFill>
                <a:ea typeface="+mn-lt"/>
                <a:cs typeface="+mn-lt"/>
              </a:rPr>
              <a:t>          P Sai Sudheer             </a:t>
            </a:r>
            <a:r>
              <a:rPr lang="en-IN">
                <a:solidFill>
                  <a:srgbClr val="0E4094"/>
                </a:solidFill>
                <a:ea typeface="+mn-lt"/>
                <a:cs typeface="+mn-lt"/>
                <a:hlinkClick r:id="rId6"/>
              </a:rPr>
              <a:t>01fe21bcs096@kletech.ac.in</a:t>
            </a:r>
            <a:endParaRPr lang="en-IN">
              <a:ea typeface="+mn-lt"/>
              <a:cs typeface="+mn-lt"/>
            </a:endParaRPr>
          </a:p>
          <a:p>
            <a:r>
              <a:rPr lang="en-IN">
                <a:solidFill>
                  <a:srgbClr val="0E4094"/>
                </a:solidFill>
                <a:ea typeface="+mn-lt"/>
                <a:cs typeface="+mn-lt"/>
              </a:rPr>
              <a:t>          Srivatsa </a:t>
            </a:r>
            <a:r>
              <a:rPr lang="en-IN" err="1">
                <a:solidFill>
                  <a:srgbClr val="0E4094"/>
                </a:solidFill>
                <a:ea typeface="+mn-lt"/>
                <a:cs typeface="+mn-lt"/>
              </a:rPr>
              <a:t>Malipatil</a:t>
            </a:r>
            <a:r>
              <a:rPr lang="en-IN">
                <a:solidFill>
                  <a:srgbClr val="0E4094"/>
                </a:solidFill>
                <a:ea typeface="+mn-lt"/>
                <a:cs typeface="+mn-lt"/>
              </a:rPr>
              <a:t>      </a:t>
            </a:r>
            <a:r>
              <a:rPr lang="en-IN">
                <a:solidFill>
                  <a:srgbClr val="0E4094"/>
                </a:solidFill>
                <a:ea typeface="+mn-lt"/>
                <a:cs typeface="+mn-lt"/>
                <a:hlinkClick r:id="rId7"/>
              </a:rPr>
              <a:t>01fe21bcs038@kletech.ac.in</a:t>
            </a:r>
            <a:endParaRPr lang="en-IN">
              <a:ea typeface="+mn-lt"/>
              <a:cs typeface="+mn-lt"/>
            </a:endParaRPr>
          </a:p>
          <a:p>
            <a:endParaRPr lang="en-IN">
              <a:solidFill>
                <a:srgbClr val="0E4094"/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IN">
                <a:solidFill>
                  <a:srgbClr val="0E4094"/>
                </a:solidFill>
                <a:ea typeface="+mn-lt"/>
                <a:cs typeface="+mn-lt"/>
              </a:rPr>
              <a:t>3.Department: Computer Science And Engineering </a:t>
            </a:r>
            <a:endParaRPr lang="en-IN">
              <a:ea typeface="+mn-lt"/>
              <a:cs typeface="+mn-lt"/>
            </a:endParaRPr>
          </a:p>
          <a:p>
            <a:pPr marL="228600" indent="-228600">
              <a:buAutoNum type="arabicPeriod"/>
            </a:pPr>
            <a:endParaRPr lang="en-IN">
              <a:solidFill>
                <a:srgbClr val="0E4094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958150" y="6451571"/>
            <a:ext cx="240637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IN" sz="2000">
                <a:latin typeface="SamsungOne 600C"/>
                <a:ea typeface="SamsungOne 600C" panose="020B0706030303020204" pitchFamily="34" charset="0"/>
              </a:rPr>
              <a:t>Date: 14 Aug 2024</a:t>
            </a:r>
            <a:endParaRPr lang="en-US" sz="2000">
              <a:solidFill>
                <a:schemeClr val="bg1">
                  <a:lumMod val="50000"/>
                </a:schemeClr>
              </a:solidFill>
              <a:latin typeface="SamsungOne 600C"/>
              <a:ea typeface="SamsungOne 600C" panose="020B0706030303020204" pitchFamily="34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9" t="20267" r="4175" b="26842"/>
          <a:stretch/>
        </p:blipFill>
        <p:spPr>
          <a:xfrm>
            <a:off x="10942081" y="105045"/>
            <a:ext cx="1249918" cy="47491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178326" y="898941"/>
            <a:ext cx="9402182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IN" sz="4000">
                <a:ea typeface="+mn-lt"/>
                <a:cs typeface="+mn-lt"/>
              </a:rPr>
              <a:t>Video Enhancement And Restoration Using Neural Radiance Field </a:t>
            </a:r>
            <a:endParaRPr lang="en-US">
              <a:ea typeface="+mn-lt"/>
              <a:cs typeface="+mn-lt"/>
            </a:endParaRPr>
          </a:p>
          <a:p>
            <a:pPr algn="ctr"/>
            <a:endParaRPr lang="en-IN" sz="4000" b="1" i="1">
              <a:latin typeface="SamsungOne 700" panose="020B0803030303020204" pitchFamily="34" charset="0"/>
              <a:ea typeface="SamsungOne 700" panose="020B0803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069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" y="105045"/>
            <a:ext cx="169332" cy="482531"/>
          </a:xfrm>
          <a:prstGeom prst="rect">
            <a:avLst/>
          </a:prstGeom>
          <a:solidFill>
            <a:srgbClr val="0E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898" y="53922"/>
            <a:ext cx="940218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altLang="ko-KR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One 200" panose="020B0203030303020204" pitchFamily="34" charset="0"/>
                <a:ea typeface="SamsungOne 200" panose="020B0203030303020204" pitchFamily="34" charset="0"/>
              </a:rPr>
              <a:t>Work-let Closure Details</a:t>
            </a:r>
            <a:endParaRPr lang="en-IN" sz="3200" b="1">
              <a:latin typeface="SamsungOne 200" panose="020B0203030303020204" pitchFamily="34" charset="0"/>
              <a:ea typeface="SamsungOne 200" panose="020B0203030303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7966" y="105045"/>
            <a:ext cx="75300" cy="4825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9" t="20267" r="4175" b="26842"/>
          <a:stretch/>
        </p:blipFill>
        <p:spPr>
          <a:xfrm>
            <a:off x="10942081" y="105045"/>
            <a:ext cx="1249918" cy="47491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" y="641703"/>
            <a:ext cx="12191999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u="sng">
                <a:solidFill>
                  <a:srgbClr val="0E4094"/>
                </a:solidFill>
              </a:rPr>
              <a:t>Code Upload details:</a:t>
            </a:r>
          </a:p>
          <a:p>
            <a:pPr marL="742950" lvl="1" indent="-285750" algn="just">
              <a:buFontTx/>
              <a:buChar char="-"/>
            </a:pPr>
            <a:endParaRPr lang="en-IN" sz="1200">
              <a:solidFill>
                <a:srgbClr val="0E4094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667782"/>
              </p:ext>
            </p:extLst>
          </p:nvPr>
        </p:nvGraphicFramePr>
        <p:xfrm>
          <a:off x="690881" y="1272210"/>
          <a:ext cx="10083800" cy="2130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1900">
                  <a:extLst>
                    <a:ext uri="{9D8B030D-6E8A-4147-A177-3AD203B41FA5}">
                      <a16:colId xmlns:a16="http://schemas.microsoft.com/office/drawing/2014/main" val="1592361967"/>
                    </a:ext>
                  </a:extLst>
                </a:gridCol>
                <a:gridCol w="5041900">
                  <a:extLst>
                    <a:ext uri="{9D8B030D-6E8A-4147-A177-3AD203B41FA5}">
                      <a16:colId xmlns:a16="http://schemas.microsoft.com/office/drawing/2014/main" val="806716463"/>
                    </a:ext>
                  </a:extLst>
                </a:gridCol>
              </a:tblGrid>
              <a:tr h="184874">
                <a:tc>
                  <a:txBody>
                    <a:bodyPr/>
                    <a:lstStyle/>
                    <a:p>
                      <a:r>
                        <a:rPr lang="en-IN" sz="1400"/>
                        <a:t>Items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63140"/>
                  </a:ext>
                </a:extLst>
              </a:tr>
              <a:tr h="455855">
                <a:tc>
                  <a:txBody>
                    <a:bodyPr/>
                    <a:lstStyle/>
                    <a:p>
                      <a:r>
                        <a:rPr lang="en-IN" sz="1400">
                          <a:solidFill>
                            <a:srgbClr val="0E4094"/>
                          </a:solidFill>
                        </a:rPr>
                        <a:t>KLOC (Number OF Lines of codes in 000’s)</a:t>
                      </a:r>
                      <a:r>
                        <a:rPr lang="en-IN" sz="1400" baseline="0">
                          <a:solidFill>
                            <a:srgbClr val="0E4094"/>
                          </a:solidFill>
                        </a:rPr>
                        <a:t> </a:t>
                      </a:r>
                      <a:r>
                        <a:rPr lang="en-IN" sz="1400">
                          <a:solidFill>
                            <a:srgbClr val="0E4094"/>
                          </a:solidFill>
                        </a:rPr>
                        <a:t> </a:t>
                      </a:r>
                      <a:endParaRPr lang="en-IN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986457"/>
                  </a:ext>
                </a:extLst>
              </a:tr>
              <a:tr h="318790">
                <a:tc>
                  <a:txBody>
                    <a:bodyPr/>
                    <a:lstStyle/>
                    <a:p>
                      <a:r>
                        <a:rPr lang="en-IN" sz="1400"/>
                        <a:t>Model and Algorithm 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Tiny </a:t>
                      </a:r>
                      <a:r>
                        <a:rPr lang="en-IN" sz="1400" err="1"/>
                        <a:t>NeRF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623339"/>
                  </a:ext>
                </a:extLst>
              </a:tr>
              <a:tr h="319098">
                <a:tc>
                  <a:txBody>
                    <a:bodyPr/>
                    <a:lstStyle/>
                    <a:p>
                      <a:r>
                        <a:rPr lang="en-IN" sz="1400"/>
                        <a:t>Is Mid review, end review report uploaded</a:t>
                      </a:r>
                      <a:r>
                        <a:rPr lang="en-IN" sz="1400" baseline="0"/>
                        <a:t> on Git ?</a:t>
                      </a:r>
                      <a:endParaRPr lang="en-IN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508182"/>
                  </a:ext>
                </a:extLst>
              </a:tr>
              <a:tr h="184874">
                <a:tc>
                  <a:txBody>
                    <a:bodyPr/>
                    <a:lstStyle/>
                    <a:p>
                      <a:r>
                        <a:rPr lang="en-IN" sz="1400"/>
                        <a:t>Link for Git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1400" b="0" i="0" u="none" strike="noStrike" noProof="0">
                          <a:latin typeface="Calibri"/>
                          <a:hlinkClick r:id="rId3"/>
                        </a:rPr>
                        <a:t>https://github.ecodesamsung.com/SRIB-PRISM/KLE_23VIS50_Video_enhancement_and_Restoration_using_Neural_Radiance_Fields_Nerf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221941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" y="3426874"/>
            <a:ext cx="12191999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u="sng">
                <a:solidFill>
                  <a:srgbClr val="0E4094"/>
                </a:solidFill>
              </a:rPr>
              <a:t>Data details (if applicable):</a:t>
            </a:r>
          </a:p>
          <a:p>
            <a:pPr marL="742950" lvl="1" indent="-285750" algn="just">
              <a:buFontTx/>
              <a:buChar char="-"/>
            </a:pPr>
            <a:endParaRPr lang="en-IN" sz="1200">
              <a:solidFill>
                <a:srgbClr val="0E4094"/>
              </a:solidFill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236696"/>
              </p:ext>
            </p:extLst>
          </p:nvPr>
        </p:nvGraphicFramePr>
        <p:xfrm>
          <a:off x="48380" y="4039809"/>
          <a:ext cx="12071480" cy="2756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8326">
                  <a:extLst>
                    <a:ext uri="{9D8B030D-6E8A-4147-A177-3AD203B41FA5}">
                      <a16:colId xmlns:a16="http://schemas.microsoft.com/office/drawing/2014/main" val="1592361967"/>
                    </a:ext>
                  </a:extLst>
                </a:gridCol>
                <a:gridCol w="2661780">
                  <a:extLst>
                    <a:ext uri="{9D8B030D-6E8A-4147-A177-3AD203B41FA5}">
                      <a16:colId xmlns:a16="http://schemas.microsoft.com/office/drawing/2014/main" val="806716463"/>
                    </a:ext>
                  </a:extLst>
                </a:gridCol>
                <a:gridCol w="2599150">
                  <a:extLst>
                    <a:ext uri="{9D8B030D-6E8A-4147-A177-3AD203B41FA5}">
                      <a16:colId xmlns:a16="http://schemas.microsoft.com/office/drawing/2014/main" val="2064769648"/>
                    </a:ext>
                  </a:extLst>
                </a:gridCol>
                <a:gridCol w="2802224">
                  <a:extLst>
                    <a:ext uri="{9D8B030D-6E8A-4147-A177-3AD203B41FA5}">
                      <a16:colId xmlns:a16="http://schemas.microsoft.com/office/drawing/2014/main" val="609652109"/>
                    </a:ext>
                  </a:extLst>
                </a:gridCol>
              </a:tblGrid>
              <a:tr h="326035">
                <a:tc>
                  <a:txBody>
                    <a:bodyPr/>
                    <a:lstStyle/>
                    <a:p>
                      <a:r>
                        <a:rPr lang="en-IN" sz="1400"/>
                        <a:t>Items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Data folder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Data folder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Data Folder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63140"/>
                  </a:ext>
                </a:extLst>
              </a:tr>
              <a:tr h="489053">
                <a:tc>
                  <a:txBody>
                    <a:bodyPr/>
                    <a:lstStyle/>
                    <a:p>
                      <a:r>
                        <a:rPr lang="en-IN" sz="1400">
                          <a:solidFill>
                            <a:srgbClr val="0E4094"/>
                          </a:solidFill>
                        </a:rPr>
                        <a:t>Name &amp; Type of Data (Audio/Image/Video)</a:t>
                      </a:r>
                      <a:endParaRPr lang="en-IN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Video1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Video2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Video3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986457"/>
                  </a:ext>
                </a:extLst>
              </a:tr>
              <a:tr h="326035">
                <a:tc>
                  <a:txBody>
                    <a:bodyPr/>
                    <a:lstStyle/>
                    <a:p>
                      <a:r>
                        <a:rPr lang="en-IN" sz="1400"/>
                        <a:t>Number</a:t>
                      </a:r>
                      <a:r>
                        <a:rPr lang="en-IN" sz="1400" baseline="0"/>
                        <a:t> of data points</a:t>
                      </a:r>
                      <a:endParaRPr lang="en-IN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623339"/>
                  </a:ext>
                </a:extLst>
              </a:tr>
              <a:tr h="563152">
                <a:tc>
                  <a:txBody>
                    <a:bodyPr/>
                    <a:lstStyle/>
                    <a:p>
                      <a:r>
                        <a:rPr lang="en-IN" sz="1400"/>
                        <a:t>Source</a:t>
                      </a:r>
                      <a:r>
                        <a:rPr lang="en-IN" sz="1400" baseline="0"/>
                        <a:t> of Data (</a:t>
                      </a:r>
                      <a:r>
                        <a:rPr lang="en-IN" sz="1400" baseline="0" err="1"/>
                        <a:t>self collected</a:t>
                      </a:r>
                      <a:r>
                        <a:rPr lang="en-IN" sz="1400" baseline="0"/>
                        <a:t>, Scrapped, available on open source)</a:t>
                      </a:r>
                      <a:endParaRPr lang="en-IN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14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self collected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14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self collected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14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self collected</a:t>
                      </a:r>
                      <a:endParaRPr lang="en-US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508182"/>
                  </a:ext>
                </a:extLst>
              </a:tr>
              <a:tr h="1052206">
                <a:tc>
                  <a:txBody>
                    <a:bodyPr/>
                    <a:lstStyle/>
                    <a:p>
                      <a:r>
                        <a:rPr lang="en-IN" sz="1400"/>
                        <a:t>Google drive link/ git link to access data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1400" b="0" i="0" u="none" strike="noStrike" noProof="0">
                          <a:hlinkClick r:id="rId4"/>
                        </a:rPr>
                        <a:t>https://drive.google.com/file/d/1bzUk1brCQJerFwCZqoRmZFP2LDb0M5uf/view?usp=sharing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1400" b="0" i="0" u="none" strike="noStrike" noProof="0">
                          <a:hlinkClick r:id="rId4"/>
                        </a:rPr>
                        <a:t>https://drive.google.com/file/d/1bzUk1brCQJerFwCZqoRmZFP2LDb0M5uf/view?usp=sharing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1400" b="0" i="0" u="none" strike="noStrike" noProof="0">
                          <a:hlinkClick r:id="rId4"/>
                        </a:rPr>
                        <a:t>https://drive.google.com/file/d/1bzUk1brCQJerFwCZqoRmZFP2LDb0M5uf/view?usp=sharing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221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7255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7261" y="700412"/>
            <a:ext cx="11840507" cy="9241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" y="105045"/>
            <a:ext cx="169332" cy="482531"/>
          </a:xfrm>
          <a:prstGeom prst="rect">
            <a:avLst/>
          </a:prstGeom>
          <a:solidFill>
            <a:srgbClr val="0E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897" y="146254"/>
            <a:ext cx="1002334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IN" sz="2000">
                <a:latin typeface="SamsungOne 600C"/>
                <a:ea typeface="SamsungOne 600C" panose="020B0706030303020204" pitchFamily="34" charset="0"/>
              </a:rPr>
              <a:t>Work-let Name: </a:t>
            </a:r>
            <a:r>
              <a:rPr lang="en-IN" sz="2000">
                <a:latin typeface="Calibri"/>
                <a:ea typeface="SamsungOne 600C" panose="020B0706030303020204" pitchFamily="34" charset="0"/>
                <a:cs typeface="Calibri"/>
              </a:rPr>
              <a:t>Video Enhancement And Restoration Using Neural Radiance Field </a:t>
            </a:r>
            <a:endParaRPr lang="en-IN" sz="2000">
              <a:solidFill>
                <a:schemeClr val="bg1">
                  <a:lumMod val="50000"/>
                </a:schemeClr>
              </a:solidFill>
              <a:latin typeface="SamsungOne 600C"/>
              <a:ea typeface="SamsungOne 600C" panose="020B0706030303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7966" y="105045"/>
            <a:ext cx="75300" cy="4825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73158" y="715652"/>
            <a:ext cx="1667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>
                <a:solidFill>
                  <a:schemeClr val="accent6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Worklet Details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83464" y="1109867"/>
            <a:ext cx="4167194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28600" indent="-228600">
              <a:buAutoNum type="arabicPeriod"/>
            </a:pPr>
            <a:r>
              <a:rPr lang="en-IN" sz="1200">
                <a:solidFill>
                  <a:schemeClr val="bg1"/>
                </a:solidFill>
                <a:latin typeface="SamsungOne 600C"/>
                <a:ea typeface="SamsungOne 600C" panose="020B0706030303020204" pitchFamily="34" charset="0"/>
              </a:rPr>
              <a:t>Worklet ID: </a:t>
            </a:r>
            <a:r>
              <a:rPr lang="en-IN" sz="1100">
                <a:solidFill>
                  <a:schemeClr val="bg1"/>
                </a:solidFill>
                <a:latin typeface="calibri light"/>
                <a:ea typeface="SamsungOne 600C" panose="020B0706030303020204" pitchFamily="34" charset="0"/>
                <a:cs typeface="calibri light"/>
              </a:rPr>
              <a:t>23VIS50</a:t>
            </a:r>
            <a:endParaRPr lang="en-IN" sz="1200">
              <a:solidFill>
                <a:schemeClr val="bg1"/>
              </a:solidFill>
              <a:latin typeface="SamsungOne 600C"/>
              <a:ea typeface="SamsungOne 600C" panose="020B0706030303020204" pitchFamily="34" charset="0"/>
            </a:endParaRPr>
          </a:p>
          <a:p>
            <a:pPr marL="228600" indent="-228600">
              <a:buAutoNum type="arabicPeriod"/>
            </a:pPr>
            <a:r>
              <a:rPr lang="en-IN" sz="1200">
                <a:solidFill>
                  <a:schemeClr val="bg1"/>
                </a:solidFill>
                <a:latin typeface="SamsungOne 600C"/>
                <a:ea typeface="SamsungOne 600C" panose="020B0706030303020204" pitchFamily="34" charset="0"/>
              </a:rPr>
              <a:t>College Name: KLE Technological University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9" t="20267" r="4175" b="26842"/>
          <a:stretch/>
        </p:blipFill>
        <p:spPr>
          <a:xfrm>
            <a:off x="10942081" y="105045"/>
            <a:ext cx="1249918" cy="47491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86197" y="1874995"/>
            <a:ext cx="11244451" cy="44184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93345" lvl="1"/>
            <a:endParaRPr lang="en-IN" sz="1200" b="1">
              <a:solidFill>
                <a:srgbClr val="0E4094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65768" y="2110196"/>
            <a:ext cx="2290050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IN" b="1">
                <a:solidFill>
                  <a:srgbClr val="0E4094"/>
                </a:solidFill>
                <a:latin typeface="SamsungOne 600C"/>
                <a:ea typeface="SamsungOne 600C" panose="020B0706030303020204" pitchFamily="34" charset="0"/>
              </a:rPr>
              <a:t>Professor Comments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040112" y="6489192"/>
            <a:ext cx="215188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IN">
                <a:latin typeface="SamsungOne 600C"/>
                <a:ea typeface="SamsungOne 600C" panose="020B0706030303020204" pitchFamily="34" charset="0"/>
              </a:rPr>
              <a:t>Date: 14/08/24</a:t>
            </a:r>
            <a:endParaRPr lang="en-IN">
              <a:solidFill>
                <a:srgbClr val="000000"/>
              </a:solidFill>
              <a:latin typeface="SamsungOne 600C"/>
              <a:ea typeface="SamsungOne 600C" panose="020B0706030303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8E7EBB-1D36-50F5-0A4B-98F239E7AB83}"/>
              </a:ext>
            </a:extLst>
          </p:cNvPr>
          <p:cNvSpPr txBox="1"/>
          <p:nvPr/>
        </p:nvSpPr>
        <p:spPr>
          <a:xfrm>
            <a:off x="315978" y="2480973"/>
            <a:ext cx="586959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Generated an enhanced video as the output of the model.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Explored more scenes with different lighting conditions.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Completed Project within given time</a:t>
            </a:r>
          </a:p>
          <a:p>
            <a:pPr marL="285750" indent="-285750">
              <a:buFont typeface="Arial"/>
              <a:buChar char="•"/>
            </a:pPr>
            <a:endParaRPr lang="en-US">
              <a:ea typeface="Calibri" panose="020F0502020204030204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6489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6548" y="526774"/>
            <a:ext cx="9157252" cy="5650189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IN" sz="13800">
                <a:solidFill>
                  <a:schemeClr val="accent1"/>
                </a:solidFill>
                <a:latin typeface="Edwardian Script ITC" panose="030303020407070D0804" pitchFamily="66" charset="0"/>
              </a:rPr>
              <a:t>Thank you</a:t>
            </a:r>
            <a:endParaRPr lang="en-US" sz="13800">
              <a:solidFill>
                <a:schemeClr val="accent1"/>
              </a:solidFill>
              <a:latin typeface="Edwardian Script ITC" panose="030303020407070D0804" pitchFamily="66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4740" y="-24610"/>
            <a:ext cx="984547" cy="68826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616225" cy="6857999"/>
          </a:xfrm>
          <a:prstGeom prst="rect">
            <a:avLst/>
          </a:prstGeom>
          <a:solidFill>
            <a:srgbClr val="0E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857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0" y="851884"/>
            <a:ext cx="5012267" cy="60061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105045"/>
            <a:ext cx="169332" cy="482531"/>
          </a:xfrm>
          <a:prstGeom prst="rect">
            <a:avLst/>
          </a:prstGeom>
          <a:solidFill>
            <a:srgbClr val="0E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898" y="146254"/>
            <a:ext cx="889756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2000">
                <a:latin typeface="SamsungOne 600C" panose="020B0706030303020204" pitchFamily="34" charset="0"/>
                <a:ea typeface="SamsungOne 600C" panose="020B0706030303020204" pitchFamily="34" charset="0"/>
              </a:rPr>
              <a:t> Information Retrieval </a:t>
            </a:r>
            <a:r>
              <a:rPr lang="en-IN" sz="2000">
                <a:solidFill>
                  <a:srgbClr val="0E4094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| </a:t>
            </a:r>
            <a:r>
              <a:rPr lang="en-IN" sz="2000">
                <a:solidFill>
                  <a:schemeClr val="bg1">
                    <a:lumMod val="50000"/>
                  </a:schemeClr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SQL to Lucene Query Parser</a:t>
            </a:r>
            <a:endParaRPr lang="en-US" sz="2000">
              <a:solidFill>
                <a:schemeClr val="bg1">
                  <a:lumMod val="50000"/>
                </a:schemeClr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0133" y="206714"/>
            <a:ext cx="1811867" cy="3808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7966" y="105045"/>
            <a:ext cx="75300" cy="4825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5333998" y="5596468"/>
            <a:ext cx="5435602" cy="143934"/>
            <a:chOff x="5926666" y="5681136"/>
            <a:chExt cx="5435602" cy="143934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6002866" y="5753103"/>
              <a:ext cx="5317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5926666" y="5681136"/>
              <a:ext cx="144000" cy="143934"/>
            </a:xfrm>
            <a:prstGeom prst="ellipse">
              <a:avLst/>
            </a:prstGeom>
            <a:solidFill>
              <a:srgbClr val="92D05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amsungOne 600C" panose="020B0706030303020204" pitchFamily="34" charset="0"/>
                <a:ea typeface="SamsungOne 600C" panose="020B0706030303020204" pitchFamily="34" charset="0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690533" y="5681136"/>
              <a:ext cx="144000" cy="143934"/>
            </a:xfrm>
            <a:prstGeom prst="ellipse">
              <a:avLst/>
            </a:prstGeom>
            <a:solidFill>
              <a:srgbClr val="92D05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amsungOne 600C" panose="020B0706030303020204" pitchFamily="34" charset="0"/>
                <a:ea typeface="SamsungOne 600C" panose="020B0706030303020204" pitchFamily="34" charset="0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9454400" y="5681136"/>
              <a:ext cx="144000" cy="143934"/>
            </a:xfrm>
            <a:prstGeom prst="ellipse">
              <a:avLst/>
            </a:prstGeom>
            <a:solidFill>
              <a:srgbClr val="92D05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amsungOne 600C" panose="020B0706030303020204" pitchFamily="34" charset="0"/>
                <a:ea typeface="SamsungOne 600C" panose="020B0706030303020204" pitchFamily="34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11218268" y="5681136"/>
              <a:ext cx="144000" cy="143934"/>
            </a:xfrm>
            <a:prstGeom prst="ellipse">
              <a:avLst/>
            </a:prstGeom>
            <a:solidFill>
              <a:srgbClr val="92D05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amsungOne 600C" panose="020B0706030303020204" pitchFamily="34" charset="0"/>
                <a:ea typeface="SamsungOne 600C" panose="020B0706030303020204" pitchFamily="34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81898" y="896920"/>
            <a:ext cx="445256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>
                <a:solidFill>
                  <a:srgbClr val="00B0F0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Problem Statement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endParaRPr lang="en-IN" sz="1100"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110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Lucene is a High Performance Text Search Engine implemented in Java.  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endParaRPr lang="en-IN" sz="1100">
              <a:solidFill>
                <a:schemeClr val="bg1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110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The Query to search Text has to be created using Lucene APIs .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endParaRPr lang="en-IN" sz="1100">
              <a:solidFill>
                <a:schemeClr val="bg1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110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There have been limited attempts to use SQL for forming Lucene Queries. While SQL query is quite famous among developers but </a:t>
            </a:r>
            <a:r>
              <a:rPr lang="en-IN" sz="1100" err="1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lucene</a:t>
            </a:r>
            <a:r>
              <a:rPr lang="en-IN" sz="110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 query not.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endParaRPr lang="en-IN" sz="1100">
              <a:solidFill>
                <a:schemeClr val="bg1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110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When giving </a:t>
            </a:r>
            <a:r>
              <a:rPr lang="en-IN" sz="1100" err="1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Lucene</a:t>
            </a:r>
            <a:r>
              <a:rPr lang="en-IN" sz="110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 engine API for text retrieval engine to 3</a:t>
            </a:r>
            <a:r>
              <a:rPr lang="en-IN" sz="1100" baseline="3000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rd</a:t>
            </a:r>
            <a:r>
              <a:rPr lang="en-IN" sz="110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 party there is learning curve from the developer end to adapt the </a:t>
            </a:r>
            <a:r>
              <a:rPr lang="en-IN" sz="1100" err="1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Lucene</a:t>
            </a:r>
            <a:r>
              <a:rPr lang="en-IN" sz="110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 query which can cause the integration delay.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endParaRPr lang="en-IN" sz="1100">
              <a:solidFill>
                <a:schemeClr val="bg1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110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The problem statement is to create a module which can take SQL queries as Input and Output an equivalent </a:t>
            </a:r>
            <a:r>
              <a:rPr lang="en-IN" sz="1100" err="1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Lucene</a:t>
            </a:r>
            <a:r>
              <a:rPr lang="en-IN" sz="110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 Query in real time processing speed so that developer can use the </a:t>
            </a:r>
            <a:r>
              <a:rPr lang="en-IN" sz="1100" err="1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lucene</a:t>
            </a:r>
            <a:r>
              <a:rPr lang="en-IN" sz="110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 engine without learning new query syntax (</a:t>
            </a:r>
            <a:r>
              <a:rPr lang="en-IN" sz="1100" err="1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lucene</a:t>
            </a:r>
            <a:r>
              <a:rPr lang="en-IN" sz="110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 in this case)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endParaRPr lang="en-IN" sz="1100">
              <a:solidFill>
                <a:schemeClr val="bg1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110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This will create the abstraction which allow less coupling with any indexing engine.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endParaRPr lang="en-IN" sz="1100"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pPr marL="177800" indent="-177800">
              <a:buFont typeface="Arial" panose="020B0604020202020204" pitchFamily="34" charset="0"/>
              <a:buChar char="•"/>
            </a:pPr>
            <a:endParaRPr lang="en-IN" sz="1100"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pPr marL="177800" indent="-177800">
              <a:buFont typeface="Arial" panose="020B0604020202020204" pitchFamily="34" charset="0"/>
              <a:buChar char="•"/>
            </a:pPr>
            <a:endParaRPr lang="en-IN" sz="1100"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endParaRPr lang="en-IN" sz="1100"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endParaRPr lang="en-IN" sz="1100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5749" y="5841997"/>
            <a:ext cx="1261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err="1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Srevatsa</a:t>
            </a:r>
            <a:r>
              <a:rPr lang="en-IN" sz="80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, Director</a:t>
            </a:r>
          </a:p>
          <a:p>
            <a:pPr algn="ctr"/>
            <a:r>
              <a:rPr lang="en-IN" sz="800">
                <a:latin typeface="SamsungOne 600C" panose="020B0706030303020204" pitchFamily="34" charset="0"/>
                <a:ea typeface="SamsungOne 600C" panose="020B0706030303020204" pitchFamily="34" charset="0"/>
                <a:hlinkClick r:id="rId4"/>
              </a:rPr>
              <a:t>srevatsa@samsung.com</a:t>
            </a:r>
            <a:endParaRPr lang="en-IN" sz="800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67158" y="5841997"/>
            <a:ext cx="1412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err="1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Vanraj</a:t>
            </a:r>
            <a:r>
              <a:rPr lang="en-IN" sz="80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, Manager</a:t>
            </a:r>
          </a:p>
          <a:p>
            <a:pPr algn="ctr"/>
            <a:r>
              <a:rPr lang="en-IN" sz="80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  <a:hlinkClick r:id="rId5"/>
              </a:rPr>
              <a:t>vanraj.vala@samsung.com</a:t>
            </a:r>
            <a:endParaRPr lang="en-IN" sz="800">
              <a:solidFill>
                <a:schemeClr val="bg1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2949267" y="4833201"/>
            <a:ext cx="0" cy="158453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223931" y="5816601"/>
            <a:ext cx="1363133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b="1">
                <a:latin typeface="SamsungOne 600C" panose="020B0706030303020204" pitchFamily="34" charset="0"/>
                <a:ea typeface="SamsungOne 600C" panose="020B0706030303020204" pitchFamily="34" charset="0"/>
              </a:rPr>
              <a:t>Kick Off  15 Sep 18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>
                <a:latin typeface="SamsungOne 600C" panose="020B0706030303020204" pitchFamily="34" charset="0"/>
                <a:ea typeface="SamsungOne 600C" panose="020B0706030303020204" pitchFamily="34" charset="0"/>
              </a:rPr>
              <a:t>Understand Lucene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>
                <a:latin typeface="SamsungOne 600C" panose="020B0706030303020204" pitchFamily="34" charset="0"/>
                <a:ea typeface="SamsungOne 600C" panose="020B0706030303020204" pitchFamily="34" charset="0"/>
              </a:rPr>
              <a:t>Implement Lucene Queries</a:t>
            </a:r>
            <a:endParaRPr lang="en-US" sz="900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49720" y="5816601"/>
            <a:ext cx="1542345" cy="80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b="1">
                <a:latin typeface="SamsungOne 600C" panose="020B0706030303020204" pitchFamily="34" charset="0"/>
                <a:ea typeface="SamsungOne 600C" panose="020B0706030303020204" pitchFamily="34" charset="0"/>
              </a:rPr>
              <a:t>Milestone 1 15 Oct 18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>
                <a:latin typeface="SamsungOne 600C" panose="020B0706030303020204" pitchFamily="34" charset="0"/>
                <a:ea typeface="SamsungOne 600C" panose="020B0706030303020204" pitchFamily="34" charset="0"/>
              </a:rPr>
              <a:t>Basic Select Statements to Lucene Query working with projection and selection </a:t>
            </a:r>
            <a:r>
              <a:rPr lang="en-IN" sz="900" err="1">
                <a:latin typeface="SamsungOne 600C" panose="020B0706030303020204" pitchFamily="34" charset="0"/>
                <a:ea typeface="SamsungOne 600C" panose="020B0706030303020204" pitchFamily="34" charset="0"/>
              </a:rPr>
              <a:t>args</a:t>
            </a:r>
            <a:r>
              <a:rPr lang="en-IN" sz="900">
                <a:latin typeface="SamsungOne 600C" panose="020B0706030303020204" pitchFamily="34" charset="0"/>
                <a:ea typeface="SamsungOne 600C" panose="020B0706030303020204" pitchFamily="34" charset="0"/>
              </a:rPr>
              <a:t>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675509" y="5816601"/>
            <a:ext cx="1603023" cy="80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b="1">
                <a:latin typeface="SamsungOne 600C" panose="020B0706030303020204" pitchFamily="34" charset="0"/>
                <a:ea typeface="SamsungOne 600C" panose="020B0706030303020204" pitchFamily="34" charset="0"/>
              </a:rPr>
              <a:t>Milestone 2 15 Nov 18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>
                <a:latin typeface="SamsungOne 600C" panose="020B0706030303020204" pitchFamily="34" charset="0"/>
                <a:ea typeface="SamsungOne 600C" panose="020B0706030303020204" pitchFamily="34" charset="0"/>
              </a:rPr>
              <a:t>Insert , Update and Delete SQL Query to Lucene Query Working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>
                <a:latin typeface="SamsungOne 600C" panose="020B0706030303020204" pitchFamily="34" charset="0"/>
                <a:ea typeface="SamsungOne 600C" panose="020B0706030303020204" pitchFamily="34" charset="0"/>
              </a:rPr>
              <a:t>Test Case Report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401298" y="5816601"/>
            <a:ext cx="1363133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b="1">
                <a:latin typeface="SamsungOne 600C" panose="020B0706030303020204" pitchFamily="34" charset="0"/>
                <a:ea typeface="SamsungOne 600C" panose="020B0706030303020204" pitchFamily="34" charset="0"/>
              </a:rPr>
              <a:t>Closure 31st Dec 18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>
                <a:latin typeface="SamsungOne 600C" panose="020B0706030303020204" pitchFamily="34" charset="0"/>
                <a:ea typeface="SamsungOne 600C" panose="020B0706030303020204" pitchFamily="34" charset="0"/>
              </a:rPr>
              <a:t>Project 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>
                <a:latin typeface="SamsungOne 600C" panose="020B0706030303020204" pitchFamily="34" charset="0"/>
                <a:ea typeface="SamsungOne 600C" panose="020B0706030303020204" pitchFamily="34" charset="0"/>
              </a:rPr>
              <a:t>Test Case 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>
                <a:latin typeface="SamsungOne 600C" panose="020B0706030303020204" pitchFamily="34" charset="0"/>
                <a:ea typeface="SamsungOne 600C" panose="020B0706030303020204" pitchFamily="34" charset="0"/>
              </a:rPr>
              <a:t>Demonstration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029697" y="5129484"/>
            <a:ext cx="199244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IN" sz="1000" b="1">
                <a:solidFill>
                  <a:srgbClr val="00B0F0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Additional Documentation:</a:t>
            </a:r>
          </a:p>
          <a:p>
            <a:pPr lvl="0"/>
            <a:r>
              <a:rPr lang="en-IN" sz="1000" b="1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Lucene:</a:t>
            </a:r>
          </a:p>
          <a:p>
            <a:pPr lvl="0"/>
            <a:r>
              <a:rPr lang="en-IN" sz="100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  <a:hlinkClick r:id="rId6"/>
              </a:rPr>
              <a:t>https://lucene.apache.org/</a:t>
            </a:r>
            <a:endParaRPr lang="en-IN" sz="1000">
              <a:solidFill>
                <a:schemeClr val="bg1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pPr lvl="0"/>
            <a:endParaRPr lang="en-IN" sz="1000">
              <a:solidFill>
                <a:schemeClr val="bg1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pPr lvl="0"/>
            <a:r>
              <a:rPr lang="en-IN" sz="1000" b="1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SQL To Lucene Sample :</a:t>
            </a:r>
          </a:p>
          <a:p>
            <a:pPr lvl="0"/>
            <a:r>
              <a:rPr lang="en-IN" sz="100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  <a:hlinkClick r:id="rId7"/>
              </a:rPr>
              <a:t>https://github.com/bbejeck/sql-for-lucene</a:t>
            </a:r>
            <a:endParaRPr lang="en-IN" sz="1000">
              <a:solidFill>
                <a:schemeClr val="bg1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pPr lvl="0"/>
            <a:endParaRPr lang="en-IN" sz="1000">
              <a:solidFill>
                <a:prstClr val="black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27001" y="896920"/>
            <a:ext cx="684646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>
                <a:solidFill>
                  <a:schemeClr val="accent6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Expectations</a:t>
            </a:r>
          </a:p>
          <a:p>
            <a:pPr marL="228600" indent="-228600">
              <a:buAutoNum type="arabicPeriod"/>
            </a:pPr>
            <a:r>
              <a:rPr lang="en-IN" sz="1100">
                <a:solidFill>
                  <a:schemeClr val="tx1">
                    <a:lumMod val="50000"/>
                    <a:lumOff val="50000"/>
                  </a:schemeClr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A java library with API (s) to take SQL text query as Input and return a valid equivalent Lucene Query.  Mapping Simple and Complex SQL queries to Lucene Query</a:t>
            </a:r>
          </a:p>
          <a:p>
            <a:pPr marL="228600" indent="-228600">
              <a:buAutoNum type="arabicPeriod"/>
            </a:pPr>
            <a:endParaRPr lang="en-IN" sz="1100">
              <a:solidFill>
                <a:schemeClr val="tx1">
                  <a:lumMod val="50000"/>
                  <a:lumOff val="50000"/>
                </a:schemeClr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pPr marL="228600" indent="-228600">
              <a:buAutoNum type="arabicPeriod"/>
            </a:pPr>
            <a:r>
              <a:rPr lang="en-IN" sz="1100">
                <a:solidFill>
                  <a:schemeClr val="tx1">
                    <a:lumMod val="50000"/>
                    <a:lumOff val="50000"/>
                  </a:schemeClr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The SELECT, UPDATE, INSERT and DELETE APIs should be implemented.</a:t>
            </a:r>
          </a:p>
          <a:p>
            <a:pPr marL="228600" indent="-228600">
              <a:buAutoNum type="arabicPeriod"/>
            </a:pPr>
            <a:endParaRPr lang="en-IN" sz="1100">
              <a:solidFill>
                <a:schemeClr val="tx1">
                  <a:lumMod val="50000"/>
                  <a:lumOff val="50000"/>
                </a:schemeClr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pPr marL="228600" indent="-228600">
              <a:buAutoNum type="arabicPeriod"/>
            </a:pPr>
            <a:r>
              <a:rPr lang="en-IN" sz="1100">
                <a:solidFill>
                  <a:schemeClr val="tx1">
                    <a:lumMod val="50000"/>
                    <a:lumOff val="50000"/>
                  </a:schemeClr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Sufficient level of argument complexity should be taken care of. (e.g. Range Query with BETWEEN etc.)</a:t>
            </a:r>
          </a:p>
          <a:p>
            <a:pPr marL="228600" indent="-228600">
              <a:buAutoNum type="arabicPeriod"/>
            </a:pPr>
            <a:endParaRPr lang="en-IN" sz="1100">
              <a:solidFill>
                <a:schemeClr val="tx1">
                  <a:lumMod val="50000"/>
                  <a:lumOff val="50000"/>
                </a:schemeClr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pPr marL="228600" indent="-228600">
              <a:buAutoNum type="arabicPeriod"/>
            </a:pPr>
            <a:r>
              <a:rPr lang="en-IN" sz="1100">
                <a:solidFill>
                  <a:schemeClr val="tx1">
                    <a:lumMod val="50000"/>
                    <a:lumOff val="50000"/>
                  </a:schemeClr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Automatic Unit Test cases running various combinations of SQL Queries and Testing Lucene Query Equivalence.</a:t>
            </a:r>
          </a:p>
          <a:p>
            <a:pPr marL="228600" indent="-228600">
              <a:buAutoNum type="arabicPeriod"/>
            </a:pPr>
            <a:endParaRPr lang="en-IN" sz="1100">
              <a:solidFill>
                <a:schemeClr val="tx1">
                  <a:lumMod val="50000"/>
                  <a:lumOff val="50000"/>
                </a:schemeClr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pPr marL="228600" indent="-228600">
              <a:buAutoNum type="arabicPeriod"/>
            </a:pPr>
            <a:r>
              <a:rPr lang="en-IN" sz="1100">
                <a:solidFill>
                  <a:schemeClr val="tx1">
                    <a:lumMod val="50000"/>
                    <a:lumOff val="50000"/>
                  </a:schemeClr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API Document, Design Document, Implemented Project Code, Unit Test Report.</a:t>
            </a:r>
          </a:p>
          <a:p>
            <a:endParaRPr lang="en-IN" sz="1100">
              <a:solidFill>
                <a:schemeClr val="tx1">
                  <a:lumMod val="50000"/>
                  <a:lumOff val="50000"/>
                </a:schemeClr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pPr lvl="0"/>
            <a:r>
              <a:rPr lang="en-IN" sz="1400" b="1">
                <a:solidFill>
                  <a:schemeClr val="accent6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Training/ Pre-requisites</a:t>
            </a:r>
          </a:p>
          <a:p>
            <a:pPr marL="177800" lvl="0" indent="-177800">
              <a:buFont typeface="Arial" panose="020B0604020202020204" pitchFamily="34" charset="0"/>
              <a:buChar char="•"/>
            </a:pPr>
            <a:r>
              <a:rPr lang="en-IN" sz="1100">
                <a:solidFill>
                  <a:schemeClr val="tx1">
                    <a:lumMod val="50000"/>
                    <a:lumOff val="50000"/>
                  </a:schemeClr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Trained in Java</a:t>
            </a:r>
          </a:p>
          <a:p>
            <a:pPr marL="177800" lvl="0" indent="-177800">
              <a:buFont typeface="Arial" panose="020B0604020202020204" pitchFamily="34" charset="0"/>
              <a:buChar char="•"/>
            </a:pPr>
            <a:r>
              <a:rPr lang="en-IN" sz="1100">
                <a:solidFill>
                  <a:schemeClr val="tx1">
                    <a:lumMod val="50000"/>
                    <a:lumOff val="50000"/>
                  </a:schemeClr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Completed Courses:</a:t>
            </a:r>
          </a:p>
          <a:p>
            <a:pPr marL="635000" lvl="1" indent="-177800">
              <a:buFont typeface="SamsungOne 400" panose="020B0503030303020204" pitchFamily="34" charset="0"/>
              <a:buChar char="-"/>
            </a:pPr>
            <a:r>
              <a:rPr lang="en-IN" sz="1100">
                <a:solidFill>
                  <a:schemeClr val="tx1">
                    <a:lumMod val="50000"/>
                    <a:lumOff val="50000"/>
                  </a:schemeClr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Data Structures</a:t>
            </a:r>
          </a:p>
          <a:p>
            <a:pPr marL="635000" lvl="1" indent="-177800">
              <a:buFont typeface="SamsungOne 400" panose="020B0503030303020204" pitchFamily="34" charset="0"/>
              <a:buChar char="-"/>
            </a:pPr>
            <a:r>
              <a:rPr lang="en-IN" sz="1100">
                <a:solidFill>
                  <a:schemeClr val="tx1">
                    <a:lumMod val="50000"/>
                    <a:lumOff val="50000"/>
                  </a:schemeClr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Databases</a:t>
            </a:r>
          </a:p>
          <a:p>
            <a:pPr marL="635000" lvl="1" indent="-177800">
              <a:buFont typeface="SamsungOne 400" panose="020B0503030303020204" pitchFamily="34" charset="0"/>
              <a:buChar char="-"/>
            </a:pPr>
            <a:r>
              <a:rPr lang="en-IN" sz="1100">
                <a:solidFill>
                  <a:schemeClr val="tx1">
                    <a:lumMod val="50000"/>
                    <a:lumOff val="50000"/>
                  </a:schemeClr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Algorithms</a:t>
            </a:r>
          </a:p>
          <a:p>
            <a:endParaRPr lang="en-IN" sz="1400" b="1">
              <a:solidFill>
                <a:schemeClr val="accent6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r>
              <a:rPr lang="en-IN" sz="1400" b="1">
                <a:solidFill>
                  <a:schemeClr val="accent6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Student Learning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1100">
                <a:solidFill>
                  <a:schemeClr val="tx1">
                    <a:lumMod val="50000"/>
                    <a:lumOff val="50000"/>
                  </a:schemeClr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Information Retrieval Concepts.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1100">
                <a:solidFill>
                  <a:schemeClr val="tx1">
                    <a:lumMod val="50000"/>
                    <a:lumOff val="50000"/>
                  </a:schemeClr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Lucence Text Search Engine Usage.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1100">
                <a:solidFill>
                  <a:schemeClr val="tx1">
                    <a:lumMod val="50000"/>
                    <a:lumOff val="50000"/>
                  </a:schemeClr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Design of Interfaces.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1100">
                <a:solidFill>
                  <a:schemeClr val="tx1">
                    <a:lumMod val="50000"/>
                    <a:lumOff val="50000"/>
                  </a:schemeClr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Test Driven Development.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666" y="5034215"/>
            <a:ext cx="647700" cy="685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/>
          <a:srcRect l="5064" t="6220" r="6660" b="6215"/>
          <a:stretch/>
        </p:blipFill>
        <p:spPr>
          <a:xfrm>
            <a:off x="1820091" y="5085806"/>
            <a:ext cx="731520" cy="5921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4702" y="3340891"/>
            <a:ext cx="2651364" cy="1744915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11490925" y="3031114"/>
            <a:ext cx="255639" cy="2753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amsungOne 600C" panose="020B0706030303020204" pitchFamily="34" charset="0"/>
                <a:ea typeface="SamsungOne 600C" panose="020B0706030303020204" pitchFamily="34" charset="0"/>
              </a:rPr>
              <a:t>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231055" y="3297470"/>
            <a:ext cx="829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latin typeface="SamsungOne 600C" panose="020B0706030303020204" pitchFamily="34" charset="0"/>
                <a:ea typeface="SamsungOne 600C" panose="020B0706030303020204" pitchFamily="34" charset="0"/>
              </a:rPr>
              <a:t>Members</a:t>
            </a:r>
          </a:p>
        </p:txBody>
      </p:sp>
      <p:sp>
        <p:nvSpPr>
          <p:cNvPr id="9" name="Rectangle 8"/>
          <p:cNvSpPr/>
          <p:nvPr/>
        </p:nvSpPr>
        <p:spPr>
          <a:xfrm rot="20159744">
            <a:off x="2493405" y="2950509"/>
            <a:ext cx="6975179" cy="8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[ INSERT YOUR WORK-LET TEMPLATE HERE ]</a:t>
            </a:r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7134D71B-0226-53EA-A00F-C8A1A18DE8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199" y="6668"/>
            <a:ext cx="12199127" cy="687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503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" y="105045"/>
            <a:ext cx="169332" cy="482531"/>
          </a:xfrm>
          <a:prstGeom prst="rect">
            <a:avLst/>
          </a:prstGeom>
          <a:solidFill>
            <a:srgbClr val="0E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898" y="53922"/>
            <a:ext cx="940218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One 200" panose="020B0203030303020204" pitchFamily="34" charset="0"/>
                <a:ea typeface="SamsungOne 200" panose="020B0203030303020204" pitchFamily="34" charset="0"/>
              </a:rPr>
              <a:t>Approach / Solution</a:t>
            </a:r>
            <a:endParaRPr lang="en-IN" sz="3200" b="1">
              <a:latin typeface="SamsungOne 200" panose="020B0203030303020204" pitchFamily="34" charset="0"/>
              <a:ea typeface="SamsungOne 200" panose="020B0203030303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7966" y="105045"/>
            <a:ext cx="75300" cy="4825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" y="806514"/>
            <a:ext cx="12191999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u="sng">
                <a:solidFill>
                  <a:srgbClr val="0E4094"/>
                </a:solidFill>
              </a:rPr>
              <a:t>Concept Diagram </a:t>
            </a:r>
            <a:r>
              <a:rPr lang="en-US" sz="1600">
                <a:solidFill>
                  <a:srgbClr val="0E4094"/>
                </a:solidFill>
              </a:rPr>
              <a:t>: </a:t>
            </a:r>
          </a:p>
          <a:p>
            <a:pPr algn="just"/>
            <a:r>
              <a:rPr lang="en-US" sz="1600">
                <a:solidFill>
                  <a:srgbClr val="0E4094"/>
                </a:solidFill>
              </a:rPr>
              <a:t>      ( Clear detailed schematic / block diagram /  flow chart depicting the proposed concept / solution  )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9" t="20267" r="4175" b="26842"/>
          <a:stretch/>
        </p:blipFill>
        <p:spPr>
          <a:xfrm>
            <a:off x="10942081" y="105045"/>
            <a:ext cx="1249918" cy="474910"/>
          </a:xfrm>
          <a:prstGeom prst="rect">
            <a:avLst/>
          </a:prstGeom>
        </p:spPr>
      </p:pic>
      <p:pic>
        <p:nvPicPr>
          <p:cNvPr id="3" name="Picture 2" descr="A diagram of a nerf model&#10;&#10;Description automatically generated">
            <a:extLst>
              <a:ext uri="{FF2B5EF4-FFF2-40B4-BE49-F238E27FC236}">
                <a16:creationId xmlns:a16="http://schemas.microsoft.com/office/drawing/2014/main" id="{2E53888F-AC9D-578F-E4DC-A85700E56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198" y="2076575"/>
            <a:ext cx="8998857" cy="269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712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neon sign on a window&#10;&#10;Description automatically generated">
            <a:extLst>
              <a:ext uri="{FF2B5EF4-FFF2-40B4-BE49-F238E27FC236}">
                <a16:creationId xmlns:a16="http://schemas.microsoft.com/office/drawing/2014/main" id="{7439577C-CC91-07AF-024A-D040D4ADD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54" y="1246383"/>
            <a:ext cx="7869106" cy="184784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" y="105045"/>
            <a:ext cx="169332" cy="482531"/>
          </a:xfrm>
          <a:prstGeom prst="rect">
            <a:avLst/>
          </a:prstGeom>
          <a:solidFill>
            <a:srgbClr val="0E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898" y="53922"/>
            <a:ext cx="940218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One 200"/>
                <a:ea typeface="SamsungOne 200" panose="020B0203030303020204" pitchFamily="34" charset="0"/>
              </a:rPr>
              <a:t>Dataset Description</a:t>
            </a:r>
            <a:endParaRPr lang="en-IN" sz="3200" b="1">
              <a:latin typeface="SamsungOne 200"/>
              <a:ea typeface="SamsungOne 200" panose="020B0203030303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7966" y="105045"/>
            <a:ext cx="75300" cy="4825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235" y="806514"/>
            <a:ext cx="12124764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u="sng">
                <a:solidFill>
                  <a:srgbClr val="0E4094"/>
                </a:solidFill>
              </a:rPr>
              <a:t>Dataset Capture / Preparation / Generation </a:t>
            </a:r>
            <a:r>
              <a:rPr lang="en-US">
                <a:solidFill>
                  <a:srgbClr val="0E4094"/>
                </a:solidFill>
              </a:rPr>
              <a:t>: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9" t="20267" r="4175" b="26842"/>
          <a:stretch/>
        </p:blipFill>
        <p:spPr>
          <a:xfrm>
            <a:off x="10942081" y="105045"/>
            <a:ext cx="1249918" cy="4749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4C4CD8-9FAD-A7A8-228F-9F3AF07849C2}"/>
              </a:ext>
            </a:extLst>
          </p:cNvPr>
          <p:cNvSpPr txBox="1"/>
          <p:nvPr/>
        </p:nvSpPr>
        <p:spPr>
          <a:xfrm>
            <a:off x="1082749" y="3200400"/>
            <a:ext cx="8201246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en-US" sz="1600" b="1"/>
              <a:t>Standard Datasets</a:t>
            </a:r>
            <a:r>
              <a:rPr lang="en-US" sz="1600"/>
              <a:t>: Diverse </a:t>
            </a:r>
            <a:r>
              <a:rPr lang="en-US" sz="1600" err="1"/>
              <a:t>NeRF</a:t>
            </a:r>
            <a:r>
              <a:rPr lang="en-US" sz="1600"/>
              <a:t> datasets, including </a:t>
            </a:r>
            <a:r>
              <a:rPr lang="en-US" sz="1600" err="1"/>
              <a:t>NeRF</a:t>
            </a:r>
            <a:r>
              <a:rPr lang="en-US" sz="1600"/>
              <a:t>-Synthetic, Blender Scenes, and LLFF, provide a range of synthetic and real-world scenes with complex geometries and lighting conditions.</a:t>
            </a:r>
            <a:endParaRPr lang="en-US" sz="1600">
              <a:cs typeface="Calibri"/>
            </a:endParaRPr>
          </a:p>
          <a:p>
            <a:pPr marL="285750" indent="-285750">
              <a:buFont typeface="Wingdings"/>
              <a:buChar char="§"/>
            </a:pPr>
            <a:r>
              <a:rPr lang="en-US" sz="1600" b="1"/>
              <a:t>Custom Dataset</a:t>
            </a:r>
            <a:r>
              <a:rPr lang="en-US" sz="1600"/>
              <a:t>: Frames from three static videos were extracted and tailored to the academic environment for specific model training and evaluation.</a:t>
            </a:r>
          </a:p>
          <a:p>
            <a:pPr marL="285750" indent="-285750">
              <a:buFont typeface="Wingdings"/>
              <a:buChar char="§"/>
            </a:pPr>
            <a:r>
              <a:rPr lang="en-US" sz="1600">
                <a:ea typeface="+mn-lt"/>
                <a:cs typeface="+mn-lt"/>
              </a:rPr>
              <a:t>The combination of standard and custom datasets ensures the </a:t>
            </a:r>
            <a:r>
              <a:rPr lang="en-US" sz="1600" err="1">
                <a:ea typeface="+mn-lt"/>
                <a:cs typeface="+mn-lt"/>
              </a:rPr>
              <a:t>NeRF</a:t>
            </a:r>
            <a:r>
              <a:rPr lang="en-US" sz="1600">
                <a:ea typeface="+mn-lt"/>
                <a:cs typeface="+mn-lt"/>
              </a:rPr>
              <a:t> model is trained to handle a wide variety of real-world scenes.</a:t>
            </a:r>
            <a:endParaRPr lang="en-US" sz="1600">
              <a:cs typeface="Calibri"/>
            </a:endParaRPr>
          </a:p>
        </p:txBody>
      </p:sp>
      <p:pic>
        <p:nvPicPr>
          <p:cNvPr id="5" name="Picture 4" descr="A group of flowers on a plant&#10;&#10;Description automatically generated">
            <a:extLst>
              <a:ext uri="{FF2B5EF4-FFF2-40B4-BE49-F238E27FC236}">
                <a16:creationId xmlns:a16="http://schemas.microsoft.com/office/drawing/2014/main" id="{9353F248-B58C-7B81-016A-6736AD4E14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909" r="-352" b="-1059"/>
          <a:stretch/>
        </p:blipFill>
        <p:spPr>
          <a:xfrm>
            <a:off x="9113205" y="1346939"/>
            <a:ext cx="2619020" cy="163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00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" y="105045"/>
            <a:ext cx="169332" cy="482531"/>
          </a:xfrm>
          <a:prstGeom prst="rect">
            <a:avLst/>
          </a:prstGeom>
          <a:solidFill>
            <a:srgbClr val="0E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898" y="53922"/>
            <a:ext cx="940218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One 200"/>
                <a:ea typeface="SamsungOne 200" panose="020B0203030303020204" pitchFamily="34" charset="0"/>
              </a:rPr>
              <a:t>Experimental Results </a:t>
            </a:r>
            <a:endParaRPr lang="en-IN" sz="3200" b="1">
              <a:latin typeface="SamsungOne 200"/>
              <a:ea typeface="SamsungOne 200" panose="020B0203030303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7966" y="105045"/>
            <a:ext cx="75300" cy="4825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" y="806514"/>
            <a:ext cx="12191999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u="sng">
                <a:solidFill>
                  <a:srgbClr val="0E4094"/>
                </a:solidFill>
              </a:rPr>
              <a:t>Results  </a:t>
            </a:r>
            <a:r>
              <a:rPr lang="en-US">
                <a:solidFill>
                  <a:srgbClr val="0E4094"/>
                </a:solidFill>
              </a:rPr>
              <a:t>: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9" t="20267" r="4175" b="26842"/>
          <a:stretch/>
        </p:blipFill>
        <p:spPr>
          <a:xfrm>
            <a:off x="10942081" y="105045"/>
            <a:ext cx="1249918" cy="4749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70411E-3BCF-1C74-FE85-93057B9795FF}"/>
              </a:ext>
            </a:extLst>
          </p:cNvPr>
          <p:cNvSpPr txBox="1"/>
          <p:nvPr/>
        </p:nvSpPr>
        <p:spPr>
          <a:xfrm>
            <a:off x="6885846" y="2555235"/>
            <a:ext cx="13596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ea typeface="+mn-lt"/>
                <a:cs typeface="+mn-lt"/>
              </a:rPr>
              <a:t>SSIM: 0.89</a:t>
            </a:r>
            <a:endParaRPr lang="en-US" sz="2000" b="1"/>
          </a:p>
        </p:txBody>
      </p:sp>
      <p:pic>
        <p:nvPicPr>
          <p:cNvPr id="2" name="Picture 1" descr="A sign with black text&#10;&#10;Description automatically generated">
            <a:extLst>
              <a:ext uri="{FF2B5EF4-FFF2-40B4-BE49-F238E27FC236}">
                <a16:creationId xmlns:a16="http://schemas.microsoft.com/office/drawing/2014/main" id="{974A7114-7BF2-AAA1-7724-22D8B47D4C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920" t="7150" r="939" b="3226"/>
          <a:stretch/>
        </p:blipFill>
        <p:spPr>
          <a:xfrm>
            <a:off x="4102274" y="1799480"/>
            <a:ext cx="2004179" cy="1165361"/>
          </a:xfrm>
          <a:prstGeom prst="rect">
            <a:avLst/>
          </a:prstGeom>
        </p:spPr>
      </p:pic>
      <p:pic>
        <p:nvPicPr>
          <p:cNvPr id="6" name="Picture 5" descr="A white sign with black text&#10;&#10;Description automatically generated">
            <a:extLst>
              <a:ext uri="{FF2B5EF4-FFF2-40B4-BE49-F238E27FC236}">
                <a16:creationId xmlns:a16="http://schemas.microsoft.com/office/drawing/2014/main" id="{0ACE2AAC-682A-C10B-061F-8E81882FDD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400" t="23039" r="18000" b="24020"/>
          <a:stretch/>
        </p:blipFill>
        <p:spPr>
          <a:xfrm>
            <a:off x="8968634" y="1768470"/>
            <a:ext cx="1989436" cy="1169373"/>
          </a:xfrm>
          <a:prstGeom prst="rect">
            <a:avLst/>
          </a:prstGeom>
        </p:spPr>
      </p:pic>
      <p:pic>
        <p:nvPicPr>
          <p:cNvPr id="8" name="Picture 7" descr="A sign with text on it&#10;&#10;Description automatically generated">
            <a:extLst>
              <a:ext uri="{FF2B5EF4-FFF2-40B4-BE49-F238E27FC236}">
                <a16:creationId xmlns:a16="http://schemas.microsoft.com/office/drawing/2014/main" id="{730CC17C-CA4B-F6BE-53C0-DD88C21D3D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370" t="8587" r="2397" b="2410"/>
          <a:stretch/>
        </p:blipFill>
        <p:spPr>
          <a:xfrm>
            <a:off x="387327" y="1769703"/>
            <a:ext cx="1993736" cy="1172846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EE801169-97CE-FB95-FDFA-DB22308E5EA6}"/>
              </a:ext>
            </a:extLst>
          </p:cNvPr>
          <p:cNvSpPr/>
          <p:nvPr/>
        </p:nvSpPr>
        <p:spPr>
          <a:xfrm>
            <a:off x="6900878" y="2208603"/>
            <a:ext cx="1346827" cy="1879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531B80-B5FB-A587-5335-D649D906FACD}"/>
              </a:ext>
            </a:extLst>
          </p:cNvPr>
          <p:cNvSpPr txBox="1"/>
          <p:nvPr/>
        </p:nvSpPr>
        <p:spPr>
          <a:xfrm>
            <a:off x="6770318" y="1770346"/>
            <a:ext cx="170980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PSNR: 32.66</a:t>
            </a:r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F4EA45A-C174-7996-BFE8-34FC5ECDA473}"/>
              </a:ext>
            </a:extLst>
          </p:cNvPr>
          <p:cNvSpPr/>
          <p:nvPr/>
        </p:nvSpPr>
        <p:spPr>
          <a:xfrm>
            <a:off x="2777727" y="2229479"/>
            <a:ext cx="939732" cy="21925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CDA7DE-AB07-A51B-8816-D76DD82DDD4B}"/>
              </a:ext>
            </a:extLst>
          </p:cNvPr>
          <p:cNvSpPr txBox="1"/>
          <p:nvPr/>
        </p:nvSpPr>
        <p:spPr>
          <a:xfrm>
            <a:off x="392481" y="1311058"/>
            <a:ext cx="204382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cs typeface="Calibri"/>
              </a:rPr>
              <a:t>GROUND TRUTH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FC7B4E-4EAF-DDD3-0997-71029340BF63}"/>
              </a:ext>
            </a:extLst>
          </p:cNvPr>
          <p:cNvSpPr txBox="1"/>
          <p:nvPr/>
        </p:nvSpPr>
        <p:spPr>
          <a:xfrm>
            <a:off x="4182455" y="1316761"/>
            <a:ext cx="21840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cs typeface="Calibri"/>
              </a:rPr>
              <a:t>INPUT (Degraded)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368A1B-E484-6165-03EE-9ADB3C04760A}"/>
              </a:ext>
            </a:extLst>
          </p:cNvPr>
          <p:cNvSpPr txBox="1"/>
          <p:nvPr/>
        </p:nvSpPr>
        <p:spPr>
          <a:xfrm>
            <a:off x="9494729" y="1321494"/>
            <a:ext cx="203339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cs typeface="Calibri"/>
              </a:rPr>
              <a:t>OUTPUT</a:t>
            </a:r>
          </a:p>
        </p:txBody>
      </p:sp>
      <p:pic>
        <p:nvPicPr>
          <p:cNvPr id="23" name="Picture 22" descr="A neon sign on a window&#10;&#10;Description automatically generated">
            <a:extLst>
              <a:ext uri="{FF2B5EF4-FFF2-40B4-BE49-F238E27FC236}">
                <a16:creationId xmlns:a16="http://schemas.microsoft.com/office/drawing/2014/main" id="{BF88C503-1D85-8AFD-5F56-8F84228028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780" y="3551651"/>
            <a:ext cx="2045919" cy="1163877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8A707911-C1AC-C401-72D9-1B8F90CA7CDF}"/>
              </a:ext>
            </a:extLst>
          </p:cNvPr>
          <p:cNvSpPr/>
          <p:nvPr/>
        </p:nvSpPr>
        <p:spPr>
          <a:xfrm>
            <a:off x="2777726" y="3951807"/>
            <a:ext cx="939732" cy="21925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neon sign on a window&#10;&#10;Description automatically generated">
            <a:extLst>
              <a:ext uri="{FF2B5EF4-FFF2-40B4-BE49-F238E27FC236}">
                <a16:creationId xmlns:a16="http://schemas.microsoft.com/office/drawing/2014/main" id="{D2616992-9C36-15A3-1EA6-5003D7AAE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2274" y="3556869"/>
            <a:ext cx="2035482" cy="117431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DEECBAD-17C6-E792-0FA2-6D6FF4D141F9}"/>
              </a:ext>
            </a:extLst>
          </p:cNvPr>
          <p:cNvSpPr txBox="1"/>
          <p:nvPr/>
        </p:nvSpPr>
        <p:spPr>
          <a:xfrm>
            <a:off x="7011107" y="4308879"/>
            <a:ext cx="167278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ea typeface="+mn-lt"/>
                <a:cs typeface="+mn-lt"/>
              </a:rPr>
              <a:t>SSIM: 0.91</a:t>
            </a:r>
            <a:endParaRPr lang="en-US" sz="2000" b="1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D591FF7F-BF4F-0021-C7B8-5F5E7D88B1AF}"/>
              </a:ext>
            </a:extLst>
          </p:cNvPr>
          <p:cNvSpPr/>
          <p:nvPr/>
        </p:nvSpPr>
        <p:spPr>
          <a:xfrm>
            <a:off x="7005262" y="3972685"/>
            <a:ext cx="1346827" cy="1879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AD424D-3606-9989-4801-69A0611AB43E}"/>
              </a:ext>
            </a:extLst>
          </p:cNvPr>
          <p:cNvSpPr txBox="1"/>
          <p:nvPr/>
        </p:nvSpPr>
        <p:spPr>
          <a:xfrm>
            <a:off x="6874702" y="3534428"/>
            <a:ext cx="170980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PSNR: 32.66</a:t>
            </a:r>
            <a:endParaRPr lang="en-US"/>
          </a:p>
        </p:txBody>
      </p:sp>
      <p:pic>
        <p:nvPicPr>
          <p:cNvPr id="29" name="Picture 28" descr="A neon sign on a window&#10;&#10;Description automatically generated">
            <a:extLst>
              <a:ext uri="{FF2B5EF4-FFF2-40B4-BE49-F238E27FC236}">
                <a16:creationId xmlns:a16="http://schemas.microsoft.com/office/drawing/2014/main" id="{FC8C6DCB-F8CC-F1D7-5E3A-695FB9C0CD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45671" y="3562089"/>
            <a:ext cx="1993728" cy="1163878"/>
          </a:xfrm>
          <a:prstGeom prst="rect">
            <a:avLst/>
          </a:prstGeom>
        </p:spPr>
      </p:pic>
      <p:pic>
        <p:nvPicPr>
          <p:cNvPr id="30" name="Picture 29" descr="A sign with white text&#10;&#10;Description automatically generated">
            <a:extLst>
              <a:ext uri="{FF2B5EF4-FFF2-40B4-BE49-F238E27FC236}">
                <a16:creationId xmlns:a16="http://schemas.microsoft.com/office/drawing/2014/main" id="{FBB0834B-DB06-BDB9-0B0E-634DFDD8FC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0561" y="5258322"/>
            <a:ext cx="2056357" cy="1174315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CA187B61-D1C5-344F-2436-05980A18FEE3}"/>
              </a:ext>
            </a:extLst>
          </p:cNvPr>
          <p:cNvSpPr/>
          <p:nvPr/>
        </p:nvSpPr>
        <p:spPr>
          <a:xfrm>
            <a:off x="2777726" y="5747204"/>
            <a:ext cx="939732" cy="21925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A sign with white text&#10;&#10;Description automatically generated">
            <a:extLst>
              <a:ext uri="{FF2B5EF4-FFF2-40B4-BE49-F238E27FC236}">
                <a16:creationId xmlns:a16="http://schemas.microsoft.com/office/drawing/2014/main" id="{51F414DF-37A7-31B7-CF80-7C440B9111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2274" y="5253103"/>
            <a:ext cx="2025043" cy="116387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687C29C-5237-B398-C6DF-8C17C56F681A}"/>
              </a:ext>
            </a:extLst>
          </p:cNvPr>
          <p:cNvSpPr txBox="1"/>
          <p:nvPr/>
        </p:nvSpPr>
        <p:spPr>
          <a:xfrm>
            <a:off x="6875407" y="6062523"/>
            <a:ext cx="157883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ea typeface="+mn-lt"/>
                <a:cs typeface="+mn-lt"/>
              </a:rPr>
              <a:t>SSIM: 0.93</a:t>
            </a:r>
            <a:endParaRPr lang="en-US" sz="2000" b="1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977BDBC4-C93B-1A22-5557-AEBC97BCD015}"/>
              </a:ext>
            </a:extLst>
          </p:cNvPr>
          <p:cNvSpPr/>
          <p:nvPr/>
        </p:nvSpPr>
        <p:spPr>
          <a:xfrm>
            <a:off x="7015700" y="5736767"/>
            <a:ext cx="1346827" cy="1879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03625D-BBEB-38B0-892B-DAF45DC78971}"/>
              </a:ext>
            </a:extLst>
          </p:cNvPr>
          <p:cNvSpPr txBox="1"/>
          <p:nvPr/>
        </p:nvSpPr>
        <p:spPr>
          <a:xfrm>
            <a:off x="6885140" y="5288072"/>
            <a:ext cx="170980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PSNR: 34.32</a:t>
            </a:r>
            <a:endParaRPr lang="en-US"/>
          </a:p>
        </p:txBody>
      </p:sp>
      <p:pic>
        <p:nvPicPr>
          <p:cNvPr id="36" name="Picture 35" descr="A sign with white text&#10;&#10;Description automatically generated">
            <a:extLst>
              <a:ext uri="{FF2B5EF4-FFF2-40B4-BE49-F238E27FC236}">
                <a16:creationId xmlns:a16="http://schemas.microsoft.com/office/drawing/2014/main" id="{23088F25-2454-44B0-72C4-D5F21DC31C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45671" y="5284418"/>
            <a:ext cx="2004166" cy="116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978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" y="105045"/>
            <a:ext cx="169332" cy="482531"/>
          </a:xfrm>
          <a:prstGeom prst="rect">
            <a:avLst/>
          </a:prstGeom>
          <a:solidFill>
            <a:srgbClr val="0E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898" y="53922"/>
            <a:ext cx="940218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One 200"/>
                <a:ea typeface="SamsungOne 200" panose="020B0203030303020204" pitchFamily="34" charset="0"/>
              </a:rPr>
              <a:t>Experimental Results </a:t>
            </a:r>
            <a:endParaRPr lang="en-IN" sz="3200" b="1">
              <a:latin typeface="SamsungOne 200"/>
              <a:ea typeface="SamsungOne 200" panose="020B0203030303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7966" y="105045"/>
            <a:ext cx="75300" cy="4825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" y="700188"/>
            <a:ext cx="12191999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u="sng">
                <a:solidFill>
                  <a:srgbClr val="0E4094"/>
                </a:solidFill>
              </a:rPr>
              <a:t>Zoomed In Results  </a:t>
            </a:r>
            <a:r>
              <a:rPr lang="en-US">
                <a:solidFill>
                  <a:srgbClr val="0E4094"/>
                </a:solidFill>
              </a:rPr>
              <a:t>: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9" t="20267" r="4175" b="26842"/>
          <a:stretch/>
        </p:blipFill>
        <p:spPr>
          <a:xfrm>
            <a:off x="10942081" y="105045"/>
            <a:ext cx="1249918" cy="474910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8018F76F-A273-4F67-D013-5B913E73D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770" y="1959431"/>
            <a:ext cx="2162584" cy="2144863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F08A108C-EE02-6DD7-1664-C9FB3195B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183" y="1960621"/>
            <a:ext cx="2153723" cy="2144863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F446DFF8-6442-2840-8A8E-4582C71C4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4709" y="1697286"/>
            <a:ext cx="2414950" cy="2381015"/>
          </a:xfrm>
          <a:prstGeom prst="rect">
            <a:avLst/>
          </a:prstGeom>
        </p:spPr>
      </p:pic>
      <p:pic>
        <p:nvPicPr>
          <p:cNvPr id="18" name="Picture 17" descr="A purple text with white letters&#10;&#10;Description automatically generated">
            <a:extLst>
              <a:ext uri="{FF2B5EF4-FFF2-40B4-BE49-F238E27FC236}">
                <a16:creationId xmlns:a16="http://schemas.microsoft.com/office/drawing/2014/main" id="{BD8824FC-3D42-2B2E-8950-46F35A4144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5760" y="4282152"/>
            <a:ext cx="2414949" cy="2445867"/>
          </a:xfrm>
          <a:prstGeom prst="rect">
            <a:avLst/>
          </a:prstGeom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37D6024C-C9D3-FD13-DD77-7C0FD3B841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6963" y="4357264"/>
            <a:ext cx="2149719" cy="2149718"/>
          </a:xfrm>
          <a:prstGeom prst="rect">
            <a:avLst/>
          </a:prstGeom>
        </p:spPr>
      </p:pic>
      <p:pic>
        <p:nvPicPr>
          <p:cNvPr id="23" name="Picture 22" descr="A white letter on a purple background&#10;&#10;Description automatically generated">
            <a:extLst>
              <a:ext uri="{FF2B5EF4-FFF2-40B4-BE49-F238E27FC236}">
                <a16:creationId xmlns:a16="http://schemas.microsoft.com/office/drawing/2014/main" id="{A1AFD1B4-2962-338D-9022-0B68A94A54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7820" y="4353508"/>
            <a:ext cx="2150207" cy="2150207"/>
          </a:xfrm>
          <a:prstGeom prst="rect">
            <a:avLst/>
          </a:prstGeom>
        </p:spPr>
      </p:pic>
      <p:pic>
        <p:nvPicPr>
          <p:cNvPr id="25" name="Picture 24" descr="A sign with text on it&#10;&#10;Description automatically generated">
            <a:extLst>
              <a:ext uri="{FF2B5EF4-FFF2-40B4-BE49-F238E27FC236}">
                <a16:creationId xmlns:a16="http://schemas.microsoft.com/office/drawing/2014/main" id="{B8E79BE0-E609-944D-8313-16E3DDE74AA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-1370" t="8587" r="2397" b="2410"/>
          <a:stretch/>
        </p:blipFill>
        <p:spPr>
          <a:xfrm>
            <a:off x="492710" y="2345257"/>
            <a:ext cx="1993736" cy="1172846"/>
          </a:xfrm>
          <a:prstGeom prst="rect">
            <a:avLst/>
          </a:prstGeom>
        </p:spPr>
      </p:pic>
      <p:pic>
        <p:nvPicPr>
          <p:cNvPr id="27" name="Picture 26" descr="A sign with white text&#10;&#10;Description automatically generated">
            <a:extLst>
              <a:ext uri="{FF2B5EF4-FFF2-40B4-BE49-F238E27FC236}">
                <a16:creationId xmlns:a16="http://schemas.microsoft.com/office/drawing/2014/main" id="{B57D524A-6AC4-48AB-0917-319C9B5DA5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8898" y="4749505"/>
            <a:ext cx="2372505" cy="136076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7F7D815-EBE7-8FAB-CF4D-2D3C04E9F29C}"/>
              </a:ext>
            </a:extLst>
          </p:cNvPr>
          <p:cNvSpPr/>
          <p:nvPr/>
        </p:nvSpPr>
        <p:spPr>
          <a:xfrm>
            <a:off x="516326" y="2368294"/>
            <a:ext cx="628915" cy="6960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875B58-03DE-0249-E518-34680648E69B}"/>
              </a:ext>
            </a:extLst>
          </p:cNvPr>
          <p:cNvSpPr/>
          <p:nvPr/>
        </p:nvSpPr>
        <p:spPr>
          <a:xfrm>
            <a:off x="1902516" y="5083932"/>
            <a:ext cx="393832" cy="4204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5040060-CC50-2BB5-301E-2CDA5085A764}"/>
              </a:ext>
            </a:extLst>
          </p:cNvPr>
          <p:cNvCxnSpPr/>
          <p:nvPr/>
        </p:nvCxnSpPr>
        <p:spPr>
          <a:xfrm flipV="1">
            <a:off x="1145532" y="1976536"/>
            <a:ext cx="2786973" cy="3745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E7B6A72-9E8C-0090-4FE6-444AFEB435BE}"/>
              </a:ext>
            </a:extLst>
          </p:cNvPr>
          <p:cNvCxnSpPr>
            <a:cxnSpLocks/>
          </p:cNvCxnSpPr>
          <p:nvPr/>
        </p:nvCxnSpPr>
        <p:spPr>
          <a:xfrm>
            <a:off x="1153638" y="3072519"/>
            <a:ext cx="2770760" cy="9873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6CE2484-302D-D90C-C8C6-31609634AF4C}"/>
              </a:ext>
            </a:extLst>
          </p:cNvPr>
          <p:cNvCxnSpPr>
            <a:cxnSpLocks/>
          </p:cNvCxnSpPr>
          <p:nvPr/>
        </p:nvCxnSpPr>
        <p:spPr>
          <a:xfrm flipV="1">
            <a:off x="2304744" y="4367919"/>
            <a:ext cx="1619655" cy="7068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F25098E-DF05-8AB9-5247-33E86EC8AA2D}"/>
              </a:ext>
            </a:extLst>
          </p:cNvPr>
          <p:cNvCxnSpPr>
            <a:cxnSpLocks/>
          </p:cNvCxnSpPr>
          <p:nvPr/>
        </p:nvCxnSpPr>
        <p:spPr>
          <a:xfrm>
            <a:off x="2231786" y="5463901"/>
            <a:ext cx="1684506" cy="10035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16556C3-A523-F3C2-7036-4AC7383DE1BA}"/>
              </a:ext>
            </a:extLst>
          </p:cNvPr>
          <p:cNvSpPr txBox="1"/>
          <p:nvPr/>
        </p:nvSpPr>
        <p:spPr>
          <a:xfrm>
            <a:off x="4054977" y="1373933"/>
            <a:ext cx="19100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Input (Degraded)</a:t>
            </a:r>
            <a:endParaRPr lang="en-US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3C0A29-12B6-D2BB-F70A-71378F545E9C}"/>
              </a:ext>
            </a:extLst>
          </p:cNvPr>
          <p:cNvSpPr txBox="1"/>
          <p:nvPr/>
        </p:nvSpPr>
        <p:spPr>
          <a:xfrm>
            <a:off x="6892209" y="1373932"/>
            <a:ext cx="11237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Output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2B97F1-BDF6-213E-A2A6-8A3862F7FA58}"/>
              </a:ext>
            </a:extLst>
          </p:cNvPr>
          <p:cNvSpPr txBox="1"/>
          <p:nvPr/>
        </p:nvSpPr>
        <p:spPr>
          <a:xfrm>
            <a:off x="625975" y="1560379"/>
            <a:ext cx="19100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Ground truth</a:t>
            </a:r>
          </a:p>
        </p:txBody>
      </p:sp>
    </p:spTree>
    <p:extLst>
      <p:ext uri="{BB962C8B-B14F-4D97-AF65-F5344CB8AC3E}">
        <p14:creationId xmlns:p14="http://schemas.microsoft.com/office/powerpoint/2010/main" val="3478572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F60DD7D-5790-5C57-40C6-A5F77E06D536}"/>
              </a:ext>
            </a:extLst>
          </p:cNvPr>
          <p:cNvSpPr/>
          <p:nvPr/>
        </p:nvSpPr>
        <p:spPr>
          <a:xfrm>
            <a:off x="1" y="105045"/>
            <a:ext cx="169332" cy="482531"/>
          </a:xfrm>
          <a:prstGeom prst="rect">
            <a:avLst/>
          </a:prstGeom>
          <a:solidFill>
            <a:srgbClr val="0E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7DD2CD-049C-8032-B13C-302995071854}"/>
              </a:ext>
            </a:extLst>
          </p:cNvPr>
          <p:cNvSpPr txBox="1"/>
          <p:nvPr/>
        </p:nvSpPr>
        <p:spPr>
          <a:xfrm>
            <a:off x="381898" y="53922"/>
            <a:ext cx="940218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One 200"/>
                <a:ea typeface="SamsungOne 200" panose="020B0203030303020204" pitchFamily="34" charset="0"/>
              </a:rPr>
              <a:t>Experimental Results </a:t>
            </a:r>
            <a:endParaRPr lang="en-IN" sz="3200" b="1">
              <a:latin typeface="SamsungOne 200"/>
              <a:ea typeface="SamsungOne 200" panose="020B0203030303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13239E-D2EC-D788-749B-2332D0A6786C}"/>
              </a:ext>
            </a:extLst>
          </p:cNvPr>
          <p:cNvSpPr/>
          <p:nvPr/>
        </p:nvSpPr>
        <p:spPr>
          <a:xfrm>
            <a:off x="237966" y="105045"/>
            <a:ext cx="75300" cy="4825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EC6955-D4F0-104A-B935-29B67B9717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9" t="20267" r="4175" b="26842"/>
          <a:stretch/>
        </p:blipFill>
        <p:spPr>
          <a:xfrm>
            <a:off x="10942081" y="105045"/>
            <a:ext cx="1249918" cy="4749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17D031-8B52-6FE2-6FA2-9A0BE81D8BA5}"/>
              </a:ext>
            </a:extLst>
          </p:cNvPr>
          <p:cNvSpPr txBox="1"/>
          <p:nvPr/>
        </p:nvSpPr>
        <p:spPr>
          <a:xfrm>
            <a:off x="3701634" y="3845719"/>
            <a:ext cx="49278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Comparison of PSNR values for different methods</a:t>
            </a:r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3281958-6B10-5213-8033-1B51B25D10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173509"/>
              </p:ext>
            </p:extLst>
          </p:nvPr>
        </p:nvGraphicFramePr>
        <p:xfrm>
          <a:off x="3916680" y="4302004"/>
          <a:ext cx="4489784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44892">
                  <a:extLst>
                    <a:ext uri="{9D8B030D-6E8A-4147-A177-3AD203B41FA5}">
                      <a16:colId xmlns:a16="http://schemas.microsoft.com/office/drawing/2014/main" val="2828537130"/>
                    </a:ext>
                  </a:extLst>
                </a:gridCol>
                <a:gridCol w="2244892">
                  <a:extLst>
                    <a:ext uri="{9D8B030D-6E8A-4147-A177-3AD203B41FA5}">
                      <a16:colId xmlns:a16="http://schemas.microsoft.com/office/drawing/2014/main" val="3763292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PSNR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550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err="1"/>
                        <a:t>NeRF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27.54(10000 epochs)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505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NeRF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-Bi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26.42(10000 epochs)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630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NeRF-Liif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27.07(10000 epochs)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694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NeRF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-Swin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26.34(10000 epochs)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132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Our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25.25(5000 epochs)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020671"/>
                  </a:ext>
                </a:extLst>
              </a:tr>
            </a:tbl>
          </a:graphicData>
        </a:graphic>
      </p:graphicFrame>
      <p:pic>
        <p:nvPicPr>
          <p:cNvPr id="9" name="Picture 8" descr="A close up of a flower&#10;&#10;Description automatically generated">
            <a:extLst>
              <a:ext uri="{FF2B5EF4-FFF2-40B4-BE49-F238E27FC236}">
                <a16:creationId xmlns:a16="http://schemas.microsoft.com/office/drawing/2014/main" id="{801E7DE8-847B-C803-F178-78E3BCB5D4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737" t="12551" r="10840" b="19838"/>
          <a:stretch/>
        </p:blipFill>
        <p:spPr>
          <a:xfrm>
            <a:off x="8624170" y="1443922"/>
            <a:ext cx="2939565" cy="1745403"/>
          </a:xfrm>
          <a:prstGeom prst="rect">
            <a:avLst/>
          </a:prstGeom>
        </p:spPr>
      </p:pic>
      <p:pic>
        <p:nvPicPr>
          <p:cNvPr id="11" name="Picture 10" descr="A group of red flowers&#10;&#10;Description automatically generated">
            <a:extLst>
              <a:ext uri="{FF2B5EF4-FFF2-40B4-BE49-F238E27FC236}">
                <a16:creationId xmlns:a16="http://schemas.microsoft.com/office/drawing/2014/main" id="{F96EA09E-B9AD-7DAC-673B-40063C58E7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573" r="4181" b="-1075"/>
          <a:stretch/>
        </p:blipFill>
        <p:spPr>
          <a:xfrm>
            <a:off x="80376" y="1446445"/>
            <a:ext cx="2944882" cy="1738129"/>
          </a:xfrm>
          <a:prstGeom prst="rect">
            <a:avLst/>
          </a:prstGeom>
        </p:spPr>
      </p:pic>
      <p:pic>
        <p:nvPicPr>
          <p:cNvPr id="14" name="Picture 13" descr="A group of flowers on a plant&#10;&#10;Description automatically generated">
            <a:extLst>
              <a:ext uri="{FF2B5EF4-FFF2-40B4-BE49-F238E27FC236}">
                <a16:creationId xmlns:a16="http://schemas.microsoft.com/office/drawing/2014/main" id="{81836E7A-8094-D058-2861-8DF17F9619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0909" r="-352" b="-1059"/>
          <a:stretch/>
        </p:blipFill>
        <p:spPr>
          <a:xfrm>
            <a:off x="4040164" y="1442661"/>
            <a:ext cx="3078307" cy="17492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8DFD2FB-8BE3-F69A-3326-7CB671EC4EEC}"/>
              </a:ext>
            </a:extLst>
          </p:cNvPr>
          <p:cNvSpPr txBox="1"/>
          <p:nvPr/>
        </p:nvSpPr>
        <p:spPr>
          <a:xfrm>
            <a:off x="7230312" y="2567450"/>
            <a:ext cx="13596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ea typeface="+mn-lt"/>
                <a:cs typeface="+mn-lt"/>
              </a:rPr>
              <a:t>SSIM: 0.78</a:t>
            </a:r>
            <a:endParaRPr lang="en-US" sz="2000" b="1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8A90F294-413A-9FE9-F902-D652140C7695}"/>
              </a:ext>
            </a:extLst>
          </p:cNvPr>
          <p:cNvSpPr/>
          <p:nvPr/>
        </p:nvSpPr>
        <p:spPr>
          <a:xfrm>
            <a:off x="7454111" y="2241695"/>
            <a:ext cx="918855" cy="14619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69DAC7-EF30-3F36-A56B-78B128CB7C0F}"/>
              </a:ext>
            </a:extLst>
          </p:cNvPr>
          <p:cNvSpPr txBox="1"/>
          <p:nvPr/>
        </p:nvSpPr>
        <p:spPr>
          <a:xfrm>
            <a:off x="7114784" y="1782561"/>
            <a:ext cx="170980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PSNR: 25.25</a:t>
            </a:r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997DE475-A8BC-D460-B209-8757D9681666}"/>
              </a:ext>
            </a:extLst>
          </p:cNvPr>
          <p:cNvSpPr/>
          <p:nvPr/>
        </p:nvSpPr>
        <p:spPr>
          <a:xfrm>
            <a:off x="3184823" y="2158189"/>
            <a:ext cx="730965" cy="1566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05E4F-FF4B-DA9E-2022-AEABECC3B113}"/>
              </a:ext>
            </a:extLst>
          </p:cNvPr>
          <p:cNvSpPr txBox="1"/>
          <p:nvPr/>
        </p:nvSpPr>
        <p:spPr>
          <a:xfrm>
            <a:off x="522183" y="970589"/>
            <a:ext cx="204382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cs typeface="Calibri"/>
              </a:rPr>
              <a:t>GROUND TRUTH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56CA95-01B9-A861-B834-6E708A9DA9D7}"/>
              </a:ext>
            </a:extLst>
          </p:cNvPr>
          <p:cNvSpPr txBox="1"/>
          <p:nvPr/>
        </p:nvSpPr>
        <p:spPr>
          <a:xfrm>
            <a:off x="4482391" y="984399"/>
            <a:ext cx="21840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cs typeface="Calibri"/>
              </a:rPr>
              <a:t>INPUT (Degraded)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3A037C-20A0-BEAA-C12C-34BBE0DDFC1F}"/>
              </a:ext>
            </a:extLst>
          </p:cNvPr>
          <p:cNvSpPr txBox="1"/>
          <p:nvPr/>
        </p:nvSpPr>
        <p:spPr>
          <a:xfrm>
            <a:off x="9405559" y="989132"/>
            <a:ext cx="203339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cs typeface="Calibri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85201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13071C2C-0689-C43C-6506-0604DEA351A4}"/>
              </a:ext>
            </a:extLst>
          </p:cNvPr>
          <p:cNvSpPr txBox="1"/>
          <p:nvPr/>
        </p:nvSpPr>
        <p:spPr>
          <a:xfrm>
            <a:off x="0" y="887748"/>
            <a:ext cx="12191999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u="sng">
                <a:solidFill>
                  <a:srgbClr val="0E4094"/>
                </a:solidFill>
              </a:rPr>
              <a:t>Major Observations / Conclusions &amp; Challenges : </a:t>
            </a:r>
            <a:endParaRPr lang="en-US">
              <a:solidFill>
                <a:srgbClr val="0E4094"/>
              </a:solidFill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A3C3E6-3011-B49B-B576-3CFD76D6005B}"/>
              </a:ext>
            </a:extLst>
          </p:cNvPr>
          <p:cNvSpPr/>
          <p:nvPr/>
        </p:nvSpPr>
        <p:spPr>
          <a:xfrm>
            <a:off x="1" y="105045"/>
            <a:ext cx="169332" cy="482531"/>
          </a:xfrm>
          <a:prstGeom prst="rect">
            <a:avLst/>
          </a:prstGeom>
          <a:solidFill>
            <a:srgbClr val="0E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4E18B4-D920-CF46-9213-DB5E61E073FE}"/>
              </a:ext>
            </a:extLst>
          </p:cNvPr>
          <p:cNvSpPr txBox="1"/>
          <p:nvPr/>
        </p:nvSpPr>
        <p:spPr>
          <a:xfrm>
            <a:off x="381898" y="53922"/>
            <a:ext cx="940218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One 200"/>
                <a:ea typeface="SamsungOne 200" panose="020B0203030303020204" pitchFamily="34" charset="0"/>
              </a:rPr>
              <a:t>Experimental Results </a:t>
            </a:r>
            <a:endParaRPr lang="en-IN" sz="3200" b="1">
              <a:latin typeface="SamsungOne 200"/>
              <a:ea typeface="SamsungOne 200" panose="020B0203030303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D137D3-CE6E-6398-FF11-7AA4BE8CA6A2}"/>
              </a:ext>
            </a:extLst>
          </p:cNvPr>
          <p:cNvSpPr/>
          <p:nvPr/>
        </p:nvSpPr>
        <p:spPr>
          <a:xfrm>
            <a:off x="237966" y="105045"/>
            <a:ext cx="75300" cy="4825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91D79C-7657-F9FC-836F-382705263A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9" t="20267" r="4175" b="26842"/>
          <a:stretch/>
        </p:blipFill>
        <p:spPr>
          <a:xfrm>
            <a:off x="10942081" y="105045"/>
            <a:ext cx="1249918" cy="4749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C28E38-51C2-DD0B-F293-0D9667F673E3}"/>
              </a:ext>
            </a:extLst>
          </p:cNvPr>
          <p:cNvSpPr txBox="1"/>
          <p:nvPr/>
        </p:nvSpPr>
        <p:spPr>
          <a:xfrm>
            <a:off x="316617" y="1716665"/>
            <a:ext cx="11689539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Our model was trained on three custom datasets, which included frames from static videos with varying complexities, as well as standard datasets like </a:t>
            </a:r>
            <a:r>
              <a:rPr lang="en-US" err="1">
                <a:ea typeface="+mn-lt"/>
                <a:cs typeface="+mn-lt"/>
              </a:rPr>
              <a:t>NeRF</a:t>
            </a:r>
            <a:r>
              <a:rPr lang="en-US">
                <a:ea typeface="+mn-lt"/>
                <a:cs typeface="+mn-lt"/>
              </a:rPr>
              <a:t>-Synthetic, Blender Scenes, and LLFF. This comprehensive approach exposed the model to a broad spectrum of real-world conditions.</a:t>
            </a:r>
            <a:endParaRPr lang="en-US"/>
          </a:p>
          <a:p>
            <a:pPr algn="just"/>
            <a:endParaRPr lang="en-US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Our model showcased superior performance, achieving PSNR values ranging from 33 to 35 on custom datasets for 2000 epochs and 25.25 for 5000 epochs on standard datasets.</a:t>
            </a:r>
            <a:endParaRPr lang="en-US"/>
          </a:p>
          <a:p>
            <a:pPr algn="just"/>
            <a:endParaRPr lang="en-US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The combination of custom and standard data validated the training technique, enhancing the model's precision in handling complex geometries and lighting, and proving its robustness in producing higher-quality outputs.</a:t>
            </a:r>
          </a:p>
          <a:p>
            <a:pPr algn="just"/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92982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" y="105045"/>
            <a:ext cx="169332" cy="482531"/>
          </a:xfrm>
          <a:prstGeom prst="rect">
            <a:avLst/>
          </a:prstGeom>
          <a:solidFill>
            <a:srgbClr val="0E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898" y="53922"/>
            <a:ext cx="940218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altLang="ko-KR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One 200" panose="020B0203030303020204" pitchFamily="34" charset="0"/>
                <a:ea typeface="SamsungOne 200" panose="020B0203030303020204" pitchFamily="34" charset="0"/>
              </a:rPr>
              <a:t>Deliverable</a:t>
            </a:r>
            <a:endParaRPr lang="en-IN" sz="3200" b="1">
              <a:latin typeface="SamsungOne 200" panose="020B0203030303020204" pitchFamily="34" charset="0"/>
              <a:ea typeface="SamsungOne 200" panose="020B0203030303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7966" y="105045"/>
            <a:ext cx="75300" cy="4825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26" y="836535"/>
            <a:ext cx="12191999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u="sng">
                <a:solidFill>
                  <a:srgbClr val="0E4094"/>
                </a:solidFill>
              </a:rPr>
              <a:t> Paper </a:t>
            </a:r>
            <a:r>
              <a:rPr lang="en-US">
                <a:solidFill>
                  <a:srgbClr val="0E4094"/>
                </a:solidFill>
              </a:rPr>
              <a:t>: </a:t>
            </a:r>
            <a:endParaRPr lang="en-US">
              <a:solidFill>
                <a:srgbClr val="0E4094"/>
              </a:solidFill>
              <a:cs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9" t="20267" r="4175" b="26842"/>
          <a:stretch/>
        </p:blipFill>
        <p:spPr>
          <a:xfrm>
            <a:off x="10942081" y="105045"/>
            <a:ext cx="1249918" cy="4749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A6BCAE-8D75-7E36-C2FA-0EF3BFC6A3E5}"/>
              </a:ext>
            </a:extLst>
          </p:cNvPr>
          <p:cNvSpPr txBox="1"/>
          <p:nvPr/>
        </p:nvSpPr>
        <p:spPr>
          <a:xfrm>
            <a:off x="380999" y="4698999"/>
            <a:ext cx="113283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>
                <a:ea typeface="+mn-lt"/>
                <a:cs typeface="+mn-lt"/>
              </a:rPr>
              <a:t>Accuracy: Better than Current SOTA</a:t>
            </a:r>
            <a:endParaRPr lang="en-US"/>
          </a:p>
          <a:p>
            <a:pPr marL="342900" indent="-342900">
              <a:buAutoNum type="arabicPeriod"/>
            </a:pPr>
            <a:r>
              <a:rPr lang="en-US">
                <a:ea typeface="+mn-lt"/>
                <a:cs typeface="+mn-lt"/>
              </a:rPr>
              <a:t>International conference paper.</a:t>
            </a:r>
            <a:endParaRPr lang="en-US">
              <a:cs typeface="Calibri"/>
            </a:endParaRPr>
          </a:p>
          <a:p>
            <a:pPr marL="342900" indent="-342900">
              <a:buAutoNum type="arabicPeriod"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91926-D203-2B39-637C-FC9A93FD63E5}"/>
              </a:ext>
            </a:extLst>
          </p:cNvPr>
          <p:cNvSpPr txBox="1"/>
          <p:nvPr/>
        </p:nvSpPr>
        <p:spPr>
          <a:xfrm>
            <a:off x="2225" y="4231917"/>
            <a:ext cx="12191999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u="sng">
                <a:solidFill>
                  <a:srgbClr val="0E4094"/>
                </a:solidFill>
              </a:rPr>
              <a:t>KPIs Delivered </a:t>
            </a:r>
            <a:r>
              <a:rPr lang="en-US">
                <a:solidFill>
                  <a:srgbClr val="0E4094"/>
                </a:solidFill>
              </a:rPr>
              <a:t>: </a:t>
            </a:r>
            <a:endParaRPr lang="en-US">
              <a:solidFill>
                <a:srgbClr val="0E4094"/>
              </a:solidFill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1D85C9-A6A4-3B8E-79EA-5DFF9A071BEC}"/>
              </a:ext>
            </a:extLst>
          </p:cNvPr>
          <p:cNvSpPr txBox="1"/>
          <p:nvPr/>
        </p:nvSpPr>
        <p:spPr>
          <a:xfrm>
            <a:off x="397355" y="1394117"/>
            <a:ext cx="11306812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ea typeface="+mn-lt"/>
                <a:cs typeface="+mn-lt"/>
              </a:rPr>
              <a:t>Abstract</a:t>
            </a:r>
            <a:r>
              <a:rPr lang="en-US" sz="1600">
                <a:ea typeface="+mn-lt"/>
                <a:cs typeface="+mn-lt"/>
              </a:rPr>
              <a:t>—Video enhancement and restoration have emerged as critical tasks in computer vision, especially for applications</a:t>
            </a:r>
            <a:br>
              <a:rPr lang="en-US" sz="1600">
                <a:ea typeface="+mn-lt"/>
                <a:cs typeface="+mn-lt"/>
              </a:rPr>
            </a:br>
            <a:r>
              <a:rPr lang="en-US" sz="1600">
                <a:ea typeface="+mn-lt"/>
                <a:cs typeface="+mn-lt"/>
              </a:rPr>
              <a:t>like video streaming, film remastering, and surveillance. Traditional methods often struggle with artifacts, loss of details, and</a:t>
            </a:r>
            <a:br>
              <a:rPr lang="en-US" sz="1600">
                <a:ea typeface="+mn-lt"/>
                <a:cs typeface="+mn-lt"/>
              </a:rPr>
            </a:br>
            <a:r>
              <a:rPr lang="en-US" sz="1600">
                <a:ea typeface="+mn-lt"/>
                <a:cs typeface="+mn-lt"/>
              </a:rPr>
              <a:t>inadequate handling of temporal consistency. Neural Radiance Fields (</a:t>
            </a:r>
            <a:r>
              <a:rPr lang="en-US" sz="1600" err="1">
                <a:ea typeface="+mn-lt"/>
                <a:cs typeface="+mn-lt"/>
              </a:rPr>
              <a:t>NeRF</a:t>
            </a:r>
            <a:r>
              <a:rPr lang="en-US" sz="1600">
                <a:ea typeface="+mn-lt"/>
                <a:cs typeface="+mn-lt"/>
              </a:rPr>
              <a:t>), originally designed for novel view synthesis in 3D</a:t>
            </a:r>
            <a:br>
              <a:rPr lang="en-US" sz="1600">
                <a:ea typeface="+mn-lt"/>
                <a:cs typeface="+mn-lt"/>
              </a:rPr>
            </a:br>
            <a:r>
              <a:rPr lang="en-US" sz="1600">
                <a:ea typeface="+mn-lt"/>
                <a:cs typeface="+mn-lt"/>
              </a:rPr>
              <a:t>scenes, have shown promise in addressing these challenges. This paper explores the application of </a:t>
            </a:r>
            <a:r>
              <a:rPr lang="en-US" sz="1600" err="1">
                <a:ea typeface="+mn-lt"/>
                <a:cs typeface="+mn-lt"/>
              </a:rPr>
              <a:t>NeRF</a:t>
            </a:r>
            <a:r>
              <a:rPr lang="en-US" sz="1600">
                <a:ea typeface="+mn-lt"/>
                <a:cs typeface="+mn-lt"/>
              </a:rPr>
              <a:t> in video enhancement and</a:t>
            </a:r>
            <a:br>
              <a:rPr lang="en-US" sz="1600">
                <a:ea typeface="+mn-lt"/>
                <a:cs typeface="+mn-lt"/>
              </a:rPr>
            </a:br>
            <a:r>
              <a:rPr lang="en-US" sz="1600">
                <a:ea typeface="+mn-lt"/>
                <a:cs typeface="+mn-lt"/>
              </a:rPr>
              <a:t>restoration, leveraging its ability to model complex spatial and temporal dependencies. We propose a method that uses </a:t>
            </a:r>
            <a:r>
              <a:rPr lang="en-US" sz="1600" err="1">
                <a:ea typeface="+mn-lt"/>
                <a:cs typeface="+mn-lt"/>
              </a:rPr>
              <a:t>NeRF</a:t>
            </a:r>
            <a:r>
              <a:rPr lang="en-US" sz="1600">
                <a:ea typeface="+mn-lt"/>
                <a:cs typeface="+mn-lt"/>
              </a:rPr>
              <a:t> to</a:t>
            </a:r>
            <a:br>
              <a:rPr lang="en-US" sz="1600">
                <a:ea typeface="+mn-lt"/>
                <a:cs typeface="+mn-lt"/>
              </a:rPr>
            </a:br>
            <a:r>
              <a:rPr lang="en-US" sz="1600">
                <a:ea typeface="+mn-lt"/>
                <a:cs typeface="+mn-lt"/>
              </a:rPr>
              <a:t>generate high-quality, temporally consistent frames from low-resolution or degraded video sequences. Experimental results</a:t>
            </a:r>
            <a:br>
              <a:rPr lang="en-US" sz="1600">
                <a:ea typeface="+mn-lt"/>
                <a:cs typeface="+mn-lt"/>
              </a:rPr>
            </a:br>
            <a:r>
              <a:rPr lang="en-US" sz="1600">
                <a:ea typeface="+mn-lt"/>
                <a:cs typeface="+mn-lt"/>
              </a:rPr>
              <a:t>demonstrate significant improvements in video quality, surpassing state-of-the-art methods in both subjective and objective</a:t>
            </a:r>
            <a:br>
              <a:rPr lang="en-US" sz="1600">
                <a:ea typeface="+mn-lt"/>
                <a:cs typeface="+mn-lt"/>
              </a:rPr>
            </a:br>
            <a:r>
              <a:rPr lang="en-US" sz="1600">
                <a:ea typeface="+mn-lt"/>
                <a:cs typeface="+mn-lt"/>
              </a:rPr>
              <a:t>evaluations.</a:t>
            </a:r>
            <a:endParaRPr lang="en-US" sz="1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9816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8D5616F9BF194488B07F0627BAB481" ma:contentTypeVersion="0" ma:contentTypeDescription="Create a new document." ma:contentTypeScope="" ma:versionID="a03a99aabb1e89e7b494f7f7c7c5383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ff03dde4259c08ff71d8d05c94e2e99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A4CF29C-A072-4781-BF19-793F68950CFD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2AA5D9D-5A9B-4FD5-89A5-55B569A6427B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810F4B6-D08F-47D9-B0A7-CD40489FD3F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12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Saad Hashmi/Tech Mgmt /SRI-Bangalore/Professional/삼성전자</dc:creator>
  <cp:revision>9</cp:revision>
  <dcterms:created xsi:type="dcterms:W3CDTF">2019-07-24T12:22:39Z</dcterms:created>
  <dcterms:modified xsi:type="dcterms:W3CDTF">2024-09-16T15:24:36Z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ContentTypeId">
    <vt:lpwstr>0x010100168D5616F9BF194488B07F0627BAB481</vt:lpwstr>
  </property>
</Properties>
</file>